
<file path=[Content_Types].xml><?xml version="1.0" encoding="utf-8"?>
<Types xmlns="http://schemas.openxmlformats.org/package/2006/content-types">
  <Default Extension="png" ContentType="image/png"/>
  <Default Extension="mp3" ContentType="audio/mpeg"/>
  <Default Extension="bin" ContentType="application/vnd.openxmlformats-officedocument.oleObject"/>
  <Default Extension="emf" ContentType="image/x-emf"/>
  <Default Extension="rels" ContentType="application/vnd.openxmlformats-package.relationships+xml"/>
  <Default Extension="xml" ContentType="application/xml"/>
  <Default Extension="wav" ContentType="audio/x-wav"/>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1" r:id="rId4"/>
    <p:sldMasterId id="2147483692" r:id="rId5"/>
    <p:sldMasterId id="2147483681" r:id="rId6"/>
  </p:sldMasterIdLst>
  <p:notesMasterIdLst>
    <p:notesMasterId r:id="rId25"/>
  </p:notesMasterIdLst>
  <p:sldIdLst>
    <p:sldId id="298" r:id="rId7"/>
    <p:sldId id="334" r:id="rId8"/>
    <p:sldId id="378" r:id="rId9"/>
    <p:sldId id="383" r:id="rId10"/>
    <p:sldId id="384" r:id="rId11"/>
    <p:sldId id="379" r:id="rId12"/>
    <p:sldId id="381" r:id="rId13"/>
    <p:sldId id="382" r:id="rId14"/>
    <p:sldId id="380" r:id="rId15"/>
    <p:sldId id="385" r:id="rId16"/>
    <p:sldId id="386" r:id="rId17"/>
    <p:sldId id="387" r:id="rId18"/>
    <p:sldId id="388" r:id="rId19"/>
    <p:sldId id="389" r:id="rId20"/>
    <p:sldId id="390" r:id="rId21"/>
    <p:sldId id="391" r:id="rId22"/>
    <p:sldId id="392" r:id="rId23"/>
    <p:sldId id="29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428450-62D0-4252-AF19-629BC8221718}">
          <p14:sldIdLst>
            <p14:sldId id="298"/>
            <p14:sldId id="334"/>
            <p14:sldId id="378"/>
            <p14:sldId id="383"/>
            <p14:sldId id="384"/>
            <p14:sldId id="379"/>
            <p14:sldId id="381"/>
            <p14:sldId id="382"/>
            <p14:sldId id="380"/>
            <p14:sldId id="385"/>
            <p14:sldId id="386"/>
            <p14:sldId id="387"/>
            <p14:sldId id="388"/>
            <p14:sldId id="389"/>
            <p14:sldId id="390"/>
            <p14:sldId id="391"/>
            <p14:sldId id="392"/>
            <p14:sldId id="29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mang Athavia" initials="UA" lastIdx="1" clrIdx="0">
    <p:extLst>
      <p:ext uri="{19B8F6BF-5375-455C-9EA6-DF929625EA0E}">
        <p15:presenceInfo xmlns:p15="http://schemas.microsoft.com/office/powerpoint/2012/main" userId="S::Umang.Athavia@ril.com::4d0aef5a-b596-4336-aa97-fed44e57484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ED3"/>
    <a:srgbClr val="E7EEF7"/>
    <a:srgbClr val="CBDBEF"/>
    <a:srgbClr val="9FA7B1"/>
    <a:srgbClr val="ADB0B5"/>
    <a:srgbClr val="DDE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13" autoAdjust="0"/>
    <p:restoredTop sz="94660"/>
  </p:normalViewPr>
  <p:slideViewPr>
    <p:cSldViewPr snapToGrid="0">
      <p:cViewPr varScale="1">
        <p:scale>
          <a:sx n="113" d="100"/>
          <a:sy n="113" d="100"/>
        </p:scale>
        <p:origin x="486" y="11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image" Target="../media/image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5.emf"/></Relationships>
</file>

<file path=ppt/media/image1.png>
</file>

<file path=ppt/media/image13.png>
</file>

<file path=ppt/media/image14.png>
</file>

<file path=ppt/media/image2.png>
</file>

<file path=ppt/media/image3.png>
</file>

<file path=ppt/media/image4.png>
</file>

<file path=ppt/media/image5.png>
</file>

<file path=ppt/media/image9.png>
</file>

<file path=ppt/media/media1.mp3>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A9EC873-0CC3-4FBA-A9C6-83128895EDAC}" type="datetimeFigureOut">
              <a:rPr lang="en-US" smtClean="0"/>
              <a:t>1/6/2026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D10B11D-9607-4E76-A959-B43D33330E98}" type="slidenum">
              <a:rPr lang="en-US" smtClean="0"/>
              <a:t>‹#›</a:t>
            </a:fld>
            <a:endParaRPr lang="en-US" dirty="0"/>
          </a:p>
        </p:txBody>
      </p:sp>
    </p:spTree>
    <p:extLst>
      <p:ext uri="{BB962C8B-B14F-4D97-AF65-F5344CB8AC3E}">
        <p14:creationId xmlns:p14="http://schemas.microsoft.com/office/powerpoint/2010/main" val="1014432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559101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nly Tex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Calibri" panose="020F0502020204030204" pitchFamily="34" charset="0"/>
            </a:endParaRPr>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3" name="Text Placeholder 12"/>
          <p:cNvSpPr>
            <a:spLocks noGrp="1"/>
          </p:cNvSpPr>
          <p:nvPr>
            <p:ph type="body" sz="quarter" idx="12"/>
          </p:nvPr>
        </p:nvSpPr>
        <p:spPr>
          <a:xfrm>
            <a:off x="304800" y="1066800"/>
            <a:ext cx="11582400" cy="5181600"/>
          </a:xfrm>
        </p:spPr>
        <p:txBody>
          <a:bodyPr>
            <a:normAutofit/>
          </a:bodyPr>
          <a:lstStyle>
            <a:lvl1pPr>
              <a:buFont typeface="+mj-lt"/>
              <a:buAutoNum type="arabicPeriod"/>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p:cNvSpPr>
            <a:spLocks noGrp="1"/>
          </p:cNvSpPr>
          <p:nvPr>
            <p:ph type="ftr" sz="quarter" idx="13"/>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0896B93C-E85A-438B-9EE5-CFD8866E5550}"/>
              </a:ext>
            </a:extLst>
          </p:cNvPr>
          <p:cNvSpPr>
            <a:spLocks noGrp="1"/>
          </p:cNvSpPr>
          <p:nvPr>
            <p:ph type="dt" sz="half" idx="14"/>
          </p:nvPr>
        </p:nvSpPr>
        <p:spPr/>
        <p:txBody>
          <a:bodyPr/>
          <a:lstStyle/>
          <a:p>
            <a:endParaRPr lang="en-US" dirty="0"/>
          </a:p>
        </p:txBody>
      </p:sp>
      <p:sp>
        <p:nvSpPr>
          <p:cNvPr id="3" name="Slide Number Placeholder 2">
            <a:extLst>
              <a:ext uri="{FF2B5EF4-FFF2-40B4-BE49-F238E27FC236}">
                <a16:creationId xmlns:a16="http://schemas.microsoft.com/office/drawing/2014/main" id="{ABBCADDF-CDC6-49DE-BBA2-97543D204FC2}"/>
              </a:ext>
            </a:extLst>
          </p:cNvPr>
          <p:cNvSpPr>
            <a:spLocks noGrp="1"/>
          </p:cNvSpPr>
          <p:nvPr>
            <p:ph type="sldNum" sz="quarter" idx="15"/>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2913869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1663410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9726598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862061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7490092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Placeholder 4"/>
          <p:cNvSpPr>
            <a:spLocks noGrp="1"/>
          </p:cNvSpPr>
          <p:nvPr>
            <p:ph type="body" sz="quarter" idx="13" hasCustomPrompt="1"/>
          </p:nvPr>
        </p:nvSpPr>
        <p:spPr>
          <a:xfrm>
            <a:off x="914400" y="3124200"/>
            <a:ext cx="4165600" cy="533400"/>
          </a:xfrm>
        </p:spPr>
        <p:txBody>
          <a:bodyPr>
            <a:normAutofit/>
          </a:bodyPr>
          <a:lstStyle>
            <a:lvl1pPr marL="0" indent="0">
              <a:buNone/>
              <a:defRPr sz="2800" b="1" baseline="0">
                <a:latin typeface="Helvetica Neue"/>
              </a:defRPr>
            </a:lvl1pPr>
          </a:lstStyle>
          <a:p>
            <a:pPr lvl="0"/>
            <a:r>
              <a:rPr lang="en-US" sz="2800" b="1">
                <a:latin typeface="Helvetica Neue"/>
              </a:rPr>
              <a:t>Thank You.</a:t>
            </a:r>
            <a:endParaRPr lang="en-US"/>
          </a:p>
        </p:txBody>
      </p:sp>
      <p:sp>
        <p:nvSpPr>
          <p:cNvPr id="7" name="Text Placeholder 3"/>
          <p:cNvSpPr>
            <a:spLocks noGrp="1"/>
          </p:cNvSpPr>
          <p:nvPr>
            <p:ph type="body" sz="quarter" idx="12" hasCustomPrompt="1"/>
          </p:nvPr>
        </p:nvSpPr>
        <p:spPr>
          <a:xfrm>
            <a:off x="0" y="6458169"/>
            <a:ext cx="11011275" cy="228600"/>
          </a:xfrm>
        </p:spPr>
        <p:txBody>
          <a:bodyPr>
            <a:normAutofit/>
          </a:bodyPr>
          <a:lstStyle>
            <a:lvl1pPr marL="0" indent="0">
              <a:buNone/>
              <a:defRPr sz="700"/>
            </a:lvl1pPr>
          </a:lstStyle>
          <a:p>
            <a:pPr lvl="0"/>
            <a:r>
              <a:rPr lang="en-IN"/>
              <a:t>Legal text regarding copyrights, licensing and idea owning as well as any other relevant information needed to ensure intellectual property of this presentation and the contents herein go in these lines.</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32765207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1625672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
        <p:nvSpPr>
          <p:cNvPr id="12" name="Text Placeholder 10"/>
          <p:cNvSpPr>
            <a:spLocks noGrp="1"/>
          </p:cNvSpPr>
          <p:nvPr>
            <p:ph type="body" sz="quarter" idx="14" hasCustomPrompt="1"/>
          </p:nvPr>
        </p:nvSpPr>
        <p:spPr>
          <a:xfrm>
            <a:off x="304800" y="38862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a:latin typeface="Helvetica Neue Light"/>
                <a:cs typeface="Helvetica Neue Light"/>
              </a:rPr>
              <a:t>Presenter  |  Date</a:t>
            </a:r>
          </a:p>
        </p:txBody>
      </p:sp>
      <p:sp>
        <p:nvSpPr>
          <p:cNvPr id="8" name="Text Placeholder 3"/>
          <p:cNvSpPr>
            <a:spLocks noGrp="1"/>
          </p:cNvSpPr>
          <p:nvPr>
            <p:ph type="body" sz="quarter" idx="17" hasCustomPrompt="1"/>
          </p:nvPr>
        </p:nvSpPr>
        <p:spPr>
          <a:xfrm>
            <a:off x="304801" y="5867400"/>
            <a:ext cx="10706100" cy="457200"/>
          </a:xfrm>
        </p:spPr>
        <p:txBody>
          <a:bodyPr>
            <a:normAutofit/>
          </a:bodyPr>
          <a:lstStyle>
            <a:lvl1pPr marL="0" indent="0">
              <a:buNone/>
              <a:defRPr sz="1100">
                <a:latin typeface="Calibri" panose="020F0502020204030204" pitchFamily="34" charset="0"/>
              </a:defRPr>
            </a:lvl1pPr>
          </a:lstStyle>
          <a:p>
            <a:pPr lvl="0"/>
            <a:r>
              <a:rPr lang="en-GB" sz="1100">
                <a:solidFill>
                  <a:schemeClr val="bg1">
                    <a:lumMod val="65000"/>
                  </a:schemeClr>
                </a:solidFill>
                <a:latin typeface="+mn-lt"/>
                <a:cs typeface="Helvetica Neue Light"/>
              </a:rPr>
              <a:t>A full screen image that covers the entire slide and is relevant to the subject of the presentation can be used for external presentations.</a:t>
            </a:r>
            <a:endParaRPr lang="en-US"/>
          </a:p>
        </p:txBody>
      </p:sp>
      <p:sp>
        <p:nvSpPr>
          <p:cNvPr id="9" name="Text Placeholder 2"/>
          <p:cNvSpPr>
            <a:spLocks noGrp="1"/>
          </p:cNvSpPr>
          <p:nvPr>
            <p:ph type="body" sz="quarter" idx="15" hasCustomPrompt="1"/>
          </p:nvPr>
        </p:nvSpPr>
        <p:spPr>
          <a:xfrm>
            <a:off x="318448" y="2590800"/>
            <a:ext cx="10654352" cy="609600"/>
          </a:xfrm>
        </p:spPr>
        <p:txBody>
          <a:bodyPr>
            <a:normAutofit/>
          </a:bodyPr>
          <a:lstStyle>
            <a:lvl1pPr marL="0" indent="0">
              <a:buNone/>
              <a:defRPr sz="2800" b="1" baseline="0"/>
            </a:lvl1pPr>
          </a:lstStyle>
          <a:p>
            <a:pPr lvl="0"/>
            <a:r>
              <a:rPr lang="en-US" sz="2800" b="1"/>
              <a:t>Presentation Title</a:t>
            </a:r>
            <a:endParaRPr lang="en-US"/>
          </a:p>
        </p:txBody>
      </p:sp>
      <p:sp>
        <p:nvSpPr>
          <p:cNvPr id="10" name="Text Placeholder 2"/>
          <p:cNvSpPr>
            <a:spLocks noGrp="1"/>
          </p:cNvSpPr>
          <p:nvPr>
            <p:ph type="body" sz="quarter" idx="16" hasCustomPrompt="1"/>
          </p:nvPr>
        </p:nvSpPr>
        <p:spPr>
          <a:xfrm>
            <a:off x="304800" y="3200400"/>
            <a:ext cx="10654352" cy="609600"/>
          </a:xfrm>
        </p:spPr>
        <p:txBody>
          <a:bodyPr>
            <a:normAutofit/>
          </a:bodyPr>
          <a:lstStyle>
            <a:lvl1pPr marL="0" indent="0">
              <a:buNone/>
              <a:defRPr sz="2800" b="0" baseline="0"/>
            </a:lvl1pPr>
          </a:lstStyle>
          <a:p>
            <a:pPr lvl="0"/>
            <a:r>
              <a:rPr lang="en-US" b="0"/>
              <a:t>Descriptive Subtitle</a:t>
            </a:r>
            <a:endParaRPr lang="en-US"/>
          </a:p>
        </p:txBody>
      </p:sp>
    </p:spTree>
    <p:extLst>
      <p:ext uri="{BB962C8B-B14F-4D97-AF65-F5344CB8AC3E}">
        <p14:creationId xmlns:p14="http://schemas.microsoft.com/office/powerpoint/2010/main" val="23400364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2016259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er only">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9" name="Footer Placeholder 4"/>
          <p:cNvSpPr>
            <a:spLocks noGrp="1"/>
          </p:cNvSpPr>
          <p:nvPr>
            <p:ph type="ftr" sz="quarter" idx="12"/>
          </p:nvPr>
        </p:nvSpPr>
        <p:spPr>
          <a:xfrm>
            <a:off x="4165600" y="6477001"/>
            <a:ext cx="3860800" cy="244475"/>
          </a:xfrm>
        </p:spPr>
        <p:txBody>
          <a:bodyPr/>
          <a:lstStyle>
            <a:lvl1pPr>
              <a:defRPr sz="700">
                <a:latin typeface="Helvetica Neue Light"/>
              </a:defRPr>
            </a:lvl1pPr>
          </a:lstStyle>
          <a:p>
            <a:endParaRPr lang="en-US" dirty="0"/>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2ED854A5-83AB-4136-B691-6C4A9F24C5ED}"/>
              </a:ext>
            </a:extLst>
          </p:cNvPr>
          <p:cNvSpPr>
            <a:spLocks noGrp="1"/>
          </p:cNvSpPr>
          <p:nvPr>
            <p:ph type="dt" sz="half" idx="13"/>
          </p:nvPr>
        </p:nvSpPr>
        <p:spPr/>
        <p:txBody>
          <a:bodyPr/>
          <a:lstStyle/>
          <a:p>
            <a:endParaRPr lang="en-US" dirty="0"/>
          </a:p>
        </p:txBody>
      </p:sp>
      <p:sp>
        <p:nvSpPr>
          <p:cNvPr id="3" name="Slide Number Placeholder 2">
            <a:extLst>
              <a:ext uri="{FF2B5EF4-FFF2-40B4-BE49-F238E27FC236}">
                <a16:creationId xmlns:a16="http://schemas.microsoft.com/office/drawing/2014/main" id="{E6474D1E-7990-4FB6-A6AB-00971DB606DA}"/>
              </a:ext>
            </a:extLst>
          </p:cNvPr>
          <p:cNvSpPr>
            <a:spLocks noGrp="1"/>
          </p:cNvSpPr>
          <p:nvPr>
            <p:ph type="sldNum" sz="quarter" idx="14"/>
          </p:nvPr>
        </p:nvSpPr>
        <p:spPr>
          <a:xfrm>
            <a:off x="92710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71253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Only Tex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latin typeface="Calibri" panose="020F0502020204030204" pitchFamily="34" charset="0"/>
            </a:endParaRPr>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3" name="Text Placeholder 12"/>
          <p:cNvSpPr>
            <a:spLocks noGrp="1"/>
          </p:cNvSpPr>
          <p:nvPr>
            <p:ph type="body" sz="quarter" idx="12"/>
          </p:nvPr>
        </p:nvSpPr>
        <p:spPr>
          <a:xfrm>
            <a:off x="304800" y="1066800"/>
            <a:ext cx="11582400" cy="5181600"/>
          </a:xfrm>
        </p:spPr>
        <p:txBody>
          <a:bodyPr>
            <a:normAutofit/>
          </a:bodyPr>
          <a:lstStyle>
            <a:lvl1pPr>
              <a:buFont typeface="+mj-lt"/>
              <a:buAutoNum type="arabicPeriod"/>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p:cNvSpPr>
            <a:spLocks noGrp="1"/>
          </p:cNvSpPr>
          <p:nvPr>
            <p:ph type="ftr" sz="quarter" idx="13"/>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2" name="Date Placeholder 1">
            <a:extLst>
              <a:ext uri="{FF2B5EF4-FFF2-40B4-BE49-F238E27FC236}">
                <a16:creationId xmlns:a16="http://schemas.microsoft.com/office/drawing/2014/main" id="{0896B93C-E85A-438B-9EE5-CFD8866E5550}"/>
              </a:ext>
            </a:extLst>
          </p:cNvPr>
          <p:cNvSpPr>
            <a:spLocks noGrp="1"/>
          </p:cNvSpPr>
          <p:nvPr>
            <p:ph type="dt" sz="half" idx="14"/>
          </p:nvPr>
        </p:nvSpPr>
        <p:spPr/>
        <p:txBody>
          <a:bodyPr/>
          <a:lstStyle/>
          <a:p>
            <a:endParaRPr lang="en-US" dirty="0"/>
          </a:p>
        </p:txBody>
      </p:sp>
      <p:sp>
        <p:nvSpPr>
          <p:cNvPr id="3" name="Slide Number Placeholder 2">
            <a:extLst>
              <a:ext uri="{FF2B5EF4-FFF2-40B4-BE49-F238E27FC236}">
                <a16:creationId xmlns:a16="http://schemas.microsoft.com/office/drawing/2014/main" id="{ABBCADDF-CDC6-49DE-BBA2-97543D204FC2}"/>
              </a:ext>
            </a:extLst>
          </p:cNvPr>
          <p:cNvSpPr>
            <a:spLocks noGrp="1"/>
          </p:cNvSpPr>
          <p:nvPr>
            <p:ph type="sldNum" sz="quarter" idx="15"/>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4034291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415089831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0415078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120584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640156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Text Placeholder 4"/>
          <p:cNvSpPr>
            <a:spLocks noGrp="1"/>
          </p:cNvSpPr>
          <p:nvPr>
            <p:ph type="body" sz="quarter" idx="13" hasCustomPrompt="1"/>
          </p:nvPr>
        </p:nvSpPr>
        <p:spPr>
          <a:xfrm>
            <a:off x="914400" y="3124200"/>
            <a:ext cx="4165600" cy="533400"/>
          </a:xfrm>
        </p:spPr>
        <p:txBody>
          <a:bodyPr>
            <a:normAutofit/>
          </a:bodyPr>
          <a:lstStyle>
            <a:lvl1pPr marL="0" indent="0">
              <a:buNone/>
              <a:defRPr sz="2800" b="1" baseline="0">
                <a:latin typeface="Helvetica Neue"/>
              </a:defRPr>
            </a:lvl1pPr>
          </a:lstStyle>
          <a:p>
            <a:pPr lvl="0"/>
            <a:r>
              <a:rPr lang="en-US" sz="2800" b="1">
                <a:latin typeface="Helvetica Neue"/>
              </a:rPr>
              <a:t>Thank You.</a:t>
            </a:r>
            <a:endParaRPr lang="en-US"/>
          </a:p>
        </p:txBody>
      </p:sp>
      <p:sp>
        <p:nvSpPr>
          <p:cNvPr id="7" name="Text Placeholder 3"/>
          <p:cNvSpPr>
            <a:spLocks noGrp="1"/>
          </p:cNvSpPr>
          <p:nvPr>
            <p:ph type="body" sz="quarter" idx="12" hasCustomPrompt="1"/>
          </p:nvPr>
        </p:nvSpPr>
        <p:spPr>
          <a:xfrm>
            <a:off x="0" y="6458169"/>
            <a:ext cx="11011275" cy="228600"/>
          </a:xfrm>
        </p:spPr>
        <p:txBody>
          <a:bodyPr>
            <a:normAutofit/>
          </a:bodyPr>
          <a:lstStyle>
            <a:lvl1pPr marL="0" indent="0">
              <a:buNone/>
              <a:defRPr sz="700"/>
            </a:lvl1pPr>
          </a:lstStyle>
          <a:p>
            <a:pPr lvl="0"/>
            <a:r>
              <a:rPr lang="en-IN"/>
              <a:t>Legal text regarding copyrights, licensing and idea owning as well as any other relevant information needed to ensure intellectual property of this presentation and the contents herein go in these lines.</a:t>
            </a:r>
            <a:endParaRPr lang="en-US"/>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24433550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599962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side by side text conten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579430"/>
          </a:xfrm>
        </p:spPr>
        <p:txBody>
          <a:bodyPr>
            <a:normAutofit/>
          </a:bodyPr>
          <a:lstStyle>
            <a:lvl1pPr>
              <a:buNone/>
              <a:defRPr sz="28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2"/>
          <p:cNvSpPr>
            <a:spLocks noGrp="1"/>
          </p:cNvSpPr>
          <p:nvPr>
            <p:ph type="body" sz="quarter" idx="13"/>
          </p:nvPr>
        </p:nvSpPr>
        <p:spPr>
          <a:xfrm>
            <a:off x="6299200" y="1143000"/>
            <a:ext cx="54864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r>
              <a:rPr lang="en-GB" dirty="0">
                <a:solidFill>
                  <a:schemeClr val="tx1"/>
                </a:solidFill>
                <a:cs typeface="Helvetica Neue Light"/>
              </a:rPr>
              <a:t>Confidential  |  DD.MM.YY  |  version #</a:t>
            </a:r>
            <a:endParaRPr lang="en-US"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C45F129-1654-4EF2-AC09-FC672BC648C5}"/>
              </a:ext>
            </a:extLst>
          </p:cNvPr>
          <p:cNvSpPr>
            <a:spLocks noGrp="1"/>
          </p:cNvSpPr>
          <p:nvPr>
            <p:ph type="dt" sz="half" idx="15"/>
          </p:nvPr>
        </p:nvSpPr>
        <p:spPr/>
        <p:txBody>
          <a:bodyPr/>
          <a:lstStyle/>
          <a:p>
            <a:endParaRPr lang="en-US" dirty="0"/>
          </a:p>
        </p:txBody>
      </p:sp>
      <p:sp>
        <p:nvSpPr>
          <p:cNvPr id="4" name="Slide Number Placeholder 3">
            <a:extLst>
              <a:ext uri="{FF2B5EF4-FFF2-40B4-BE49-F238E27FC236}">
                <a16:creationId xmlns:a16="http://schemas.microsoft.com/office/drawing/2014/main" id="{671E5F31-E104-4604-BF8D-2C9D1E76E38B}"/>
              </a:ext>
            </a:extLst>
          </p:cNvPr>
          <p:cNvSpPr>
            <a:spLocks noGrp="1"/>
          </p:cNvSpPr>
          <p:nvPr>
            <p:ph type="sldNum" sz="quarter" idx="16"/>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700036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Calibri" panose="020F0502020204030204" pitchFamily="34" charset="0"/>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5588000" cy="5105400"/>
          </a:xfrm>
        </p:spPr>
        <p:txBody>
          <a:bodyPr>
            <a:normAutofit/>
          </a:bodyPr>
          <a:lstStyle>
            <a:lvl1pPr>
              <a:defRPr sz="1100">
                <a:latin typeface="Calibri" panose="020F0502020204030204" pitchFamily="34" charset="0"/>
              </a:defRPr>
            </a:lvl1pPr>
            <a:lvl2pPr>
              <a:defRPr sz="1100">
                <a:latin typeface="Calibri" panose="020F0502020204030204" pitchFamily="34" charset="0"/>
              </a:defRPr>
            </a:lvl2pPr>
            <a:lvl3pPr>
              <a:defRPr sz="1100">
                <a:latin typeface="Calibri" panose="020F0502020204030204" pitchFamily="34" charset="0"/>
              </a:defRPr>
            </a:lvl3pPr>
            <a:lvl4pPr>
              <a:defRPr sz="1100">
                <a:latin typeface="Calibri" panose="020F0502020204030204" pitchFamily="34" charset="0"/>
              </a:defRPr>
            </a:lvl4pPr>
            <a:lvl5pPr>
              <a:defRPr sz="1100">
                <a:latin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Calibri" panose="020F0502020204030204" pitchFamily="34" charset="0"/>
              </a:defRPr>
            </a:lvl1pPr>
          </a:lstStyle>
          <a:p>
            <a:r>
              <a:rPr lang="en-GB" dirty="0">
                <a:solidFill>
                  <a:schemeClr val="tx1"/>
                </a:solidFill>
                <a:cs typeface="Helvetica Neue Light"/>
              </a:rPr>
              <a:t>Confidential  |  DD.MM.YY  |  version #</a:t>
            </a:r>
            <a:endParaRPr lang="en-US" dirty="0"/>
          </a:p>
        </p:txBody>
      </p:sp>
      <p:sp>
        <p:nvSpPr>
          <p:cNvPr id="4" name="Chart Placeholder 3"/>
          <p:cNvSpPr>
            <a:spLocks noGrp="1"/>
          </p:cNvSpPr>
          <p:nvPr>
            <p:ph type="chart" sz="quarter" idx="15"/>
          </p:nvPr>
        </p:nvSpPr>
        <p:spPr>
          <a:xfrm>
            <a:off x="6400800" y="1143000"/>
            <a:ext cx="5384800" cy="5105400"/>
          </a:xfrm>
        </p:spPr>
        <p:txBody>
          <a:bodyPr>
            <a:normAutofit/>
          </a:bodyPr>
          <a:lstStyle>
            <a:lvl1pPr>
              <a:defRPr sz="1000">
                <a:latin typeface="Calibri" panose="020F0502020204030204" pitchFamily="34" charset="0"/>
              </a:defRPr>
            </a:lvl1pPr>
          </a:lstStyle>
          <a:p>
            <a:r>
              <a:rPr lang="en-US" dirty="0"/>
              <a:t>Click icon to add chart</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79C74373-E941-4E73-B463-E7F4FF8C9995}"/>
              </a:ext>
            </a:extLst>
          </p:cNvPr>
          <p:cNvSpPr>
            <a:spLocks noGrp="1"/>
          </p:cNvSpPr>
          <p:nvPr>
            <p:ph type="dt" sz="half" idx="16"/>
          </p:nvPr>
        </p:nvSpPr>
        <p:spPr/>
        <p:txBody>
          <a:bodyPr/>
          <a:lstStyle/>
          <a:p>
            <a:endParaRPr lang="en-US" dirty="0"/>
          </a:p>
        </p:txBody>
      </p:sp>
      <p:sp>
        <p:nvSpPr>
          <p:cNvPr id="5" name="Slide Number Placeholder 4">
            <a:extLst>
              <a:ext uri="{FF2B5EF4-FFF2-40B4-BE49-F238E27FC236}">
                <a16:creationId xmlns:a16="http://schemas.microsoft.com/office/drawing/2014/main" id="{EA84C500-9BC2-4B56-8CF9-A5F1F6889264}"/>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3977157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with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sp>
        <p:nvSpPr>
          <p:cNvPr id="3" name="Text Placeholder 2"/>
          <p:cNvSpPr>
            <a:spLocks noGrp="1"/>
          </p:cNvSpPr>
          <p:nvPr>
            <p:ph type="body" sz="quarter" idx="12"/>
          </p:nvPr>
        </p:nvSpPr>
        <p:spPr>
          <a:xfrm>
            <a:off x="406400" y="1143000"/>
            <a:ext cx="4368800" cy="5105400"/>
          </a:xfrm>
        </p:spPr>
        <p:txBody>
          <a:bodyPr>
            <a:normAutofit/>
          </a:bodyPr>
          <a:lstStyle>
            <a:lvl1pPr>
              <a:defRPr sz="1100">
                <a:latin typeface="+mn-lt"/>
              </a:defRPr>
            </a:lvl1pPr>
            <a:lvl2pPr>
              <a:defRPr sz="1100">
                <a:latin typeface="+mn-lt"/>
              </a:defRPr>
            </a:lvl2pPr>
            <a:lvl3pPr>
              <a:defRPr sz="1100">
                <a:latin typeface="+mn-lt"/>
              </a:defRPr>
            </a:lvl3pPr>
            <a:lvl4pPr>
              <a:defRPr sz="1100">
                <a:latin typeface="+mn-lt"/>
              </a:defRPr>
            </a:lvl4pPr>
            <a:lvl5pPr>
              <a:defRPr sz="11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sp>
        <p:nvSpPr>
          <p:cNvPr id="5" name="Picture Placeholder 4"/>
          <p:cNvSpPr>
            <a:spLocks noGrp="1"/>
          </p:cNvSpPr>
          <p:nvPr>
            <p:ph type="pic" sz="quarter" idx="15"/>
          </p:nvPr>
        </p:nvSpPr>
        <p:spPr>
          <a:xfrm>
            <a:off x="5080000" y="1143000"/>
            <a:ext cx="6705600" cy="5105400"/>
          </a:xfrm>
        </p:spPr>
        <p:txBody>
          <a:bodyPr>
            <a:normAutofit/>
          </a:bodyPr>
          <a:lstStyle>
            <a:lvl1pPr>
              <a:defRPr sz="1400"/>
            </a:lvl1pPr>
          </a:lstStyle>
          <a:p>
            <a:r>
              <a:rPr lang="en-US" dirty="0"/>
              <a:t>Click icon to add picture</a:t>
            </a: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2" name="Date Placeholder 1">
            <a:extLst>
              <a:ext uri="{FF2B5EF4-FFF2-40B4-BE49-F238E27FC236}">
                <a16:creationId xmlns:a16="http://schemas.microsoft.com/office/drawing/2014/main" id="{4273AB7D-FFC9-4E9E-8F0E-7905626C44EB}"/>
              </a:ext>
            </a:extLst>
          </p:cNvPr>
          <p:cNvSpPr>
            <a:spLocks noGrp="1"/>
          </p:cNvSpPr>
          <p:nvPr>
            <p:ph type="dt" sz="half" idx="16"/>
          </p:nvPr>
        </p:nvSpPr>
        <p:spPr/>
        <p:txBody>
          <a:bodyPr/>
          <a:lstStyle/>
          <a:p>
            <a:endParaRPr lang="en-US" dirty="0"/>
          </a:p>
        </p:txBody>
      </p:sp>
      <p:sp>
        <p:nvSpPr>
          <p:cNvPr id="4" name="Slide Number Placeholder 3">
            <a:extLst>
              <a:ext uri="{FF2B5EF4-FFF2-40B4-BE49-F238E27FC236}">
                <a16:creationId xmlns:a16="http://schemas.microsoft.com/office/drawing/2014/main" id="{F16326AD-43CD-4D78-9DD8-530DDD3B083A}"/>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980122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306007" y="79789"/>
            <a:ext cx="772573" cy="579430"/>
          </a:xfrm>
          <a:prstGeom prst="rect">
            <a:avLst/>
          </a:prstGeom>
        </p:spPr>
      </p:pic>
      <p:sp>
        <p:nvSpPr>
          <p:cNvPr id="6" name="Rectangle 5"/>
          <p:cNvSpPr/>
          <p:nvPr userDrawn="1"/>
        </p:nvSpPr>
        <p:spPr>
          <a:xfrm>
            <a:off x="0" y="0"/>
            <a:ext cx="12192000" cy="76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Text Placeholder 9"/>
          <p:cNvSpPr>
            <a:spLocks noGrp="1"/>
          </p:cNvSpPr>
          <p:nvPr>
            <p:ph type="body" sz="quarter" idx="10" hasCustomPrompt="1"/>
          </p:nvPr>
        </p:nvSpPr>
        <p:spPr>
          <a:xfrm>
            <a:off x="406400" y="76200"/>
            <a:ext cx="10769600" cy="304800"/>
          </a:xfrm>
        </p:spPr>
        <p:txBody>
          <a:bodyPr>
            <a:normAutofit/>
          </a:bodyPr>
          <a:lstStyle>
            <a:lvl1pPr>
              <a:buNone/>
              <a:defRPr sz="1400" b="1">
                <a:solidFill>
                  <a:schemeClr val="bg1"/>
                </a:solidFill>
                <a:latin typeface="+mj-lt"/>
              </a:defRPr>
            </a:lvl1pPr>
          </a:lstStyle>
          <a:p>
            <a:pPr lvl="0"/>
            <a:r>
              <a:rPr lang="en-GB">
                <a:solidFill>
                  <a:srgbClr val="FFFFFF"/>
                </a:solidFill>
              </a:rPr>
              <a:t>Headline</a:t>
            </a:r>
            <a:endParaRPr lang="en-US"/>
          </a:p>
        </p:txBody>
      </p:sp>
      <p:sp>
        <p:nvSpPr>
          <p:cNvPr id="11" name="Text Placeholder 9"/>
          <p:cNvSpPr>
            <a:spLocks noGrp="1"/>
          </p:cNvSpPr>
          <p:nvPr>
            <p:ph type="body" sz="quarter" idx="11" hasCustomPrompt="1"/>
          </p:nvPr>
        </p:nvSpPr>
        <p:spPr>
          <a:xfrm>
            <a:off x="406400" y="381000"/>
            <a:ext cx="10769600" cy="304800"/>
          </a:xfrm>
        </p:spPr>
        <p:txBody>
          <a:bodyPr>
            <a:normAutofit/>
          </a:bodyPr>
          <a:lstStyle>
            <a:lvl1pPr>
              <a:buNone/>
              <a:defRPr sz="1400">
                <a:solidFill>
                  <a:schemeClr val="bg1"/>
                </a:solidFill>
                <a:latin typeface="+mn-lt"/>
              </a:defRPr>
            </a:lvl1pPr>
          </a:lstStyle>
          <a:p>
            <a:pPr lvl="0"/>
            <a:r>
              <a:rPr lang="en-GB">
                <a:solidFill>
                  <a:srgbClr val="FFFFFF"/>
                </a:solidFill>
              </a:rPr>
              <a:t>Headline</a:t>
            </a:r>
            <a:endParaRPr lang="en-US"/>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79789"/>
            <a:ext cx="572380" cy="579430"/>
          </a:xfrm>
          <a:prstGeom prst="rect">
            <a:avLst/>
          </a:prstGeom>
        </p:spPr>
      </p:pic>
      <p:sp>
        <p:nvSpPr>
          <p:cNvPr id="14" name="Footer Placeholder 4"/>
          <p:cNvSpPr>
            <a:spLocks noGrp="1"/>
          </p:cNvSpPr>
          <p:nvPr>
            <p:ph type="ftr" sz="quarter" idx="14"/>
          </p:nvPr>
        </p:nvSpPr>
        <p:spPr>
          <a:xfrm>
            <a:off x="4165600" y="6477001"/>
            <a:ext cx="3860800" cy="244475"/>
          </a:xfrm>
        </p:spPr>
        <p:txBody>
          <a:bodyPr/>
          <a:lstStyle>
            <a:lvl1pPr>
              <a:defRPr sz="700">
                <a:latin typeface="Helvetica Neue Light"/>
              </a:defRPr>
            </a:lvl1pPr>
          </a:lstStyle>
          <a:p>
            <a:r>
              <a:rPr lang="en-GB" dirty="0">
                <a:solidFill>
                  <a:schemeClr val="tx1"/>
                </a:solidFill>
                <a:cs typeface="Helvetica Neue Light"/>
              </a:rPr>
              <a:t>Confidential  |  DD.MM.YY  |  version #</a:t>
            </a:r>
            <a:endParaRPr lang="en-US" dirty="0"/>
          </a:p>
        </p:txBody>
      </p:sp>
      <p:sp>
        <p:nvSpPr>
          <p:cNvPr id="5" name="Picture Placeholder 4"/>
          <p:cNvSpPr>
            <a:spLocks noGrp="1"/>
          </p:cNvSpPr>
          <p:nvPr>
            <p:ph type="pic" sz="quarter" idx="15"/>
          </p:nvPr>
        </p:nvSpPr>
        <p:spPr>
          <a:xfrm>
            <a:off x="406400" y="990600"/>
            <a:ext cx="11379200" cy="5257800"/>
          </a:xfrm>
        </p:spPr>
        <p:txBody>
          <a:bodyPr>
            <a:normAutofit/>
          </a:bodyPr>
          <a:lstStyle>
            <a:lvl1pPr>
              <a:defRPr sz="1400"/>
            </a:lvl1pPr>
          </a:lstStyle>
          <a:p>
            <a:r>
              <a:rPr lang="en-US" dirty="0"/>
              <a:t>Click icon to add picture</a:t>
            </a:r>
          </a:p>
        </p:txBody>
      </p:sp>
      <p:sp>
        <p:nvSpPr>
          <p:cNvPr id="2" name="Date Placeholder 1">
            <a:extLst>
              <a:ext uri="{FF2B5EF4-FFF2-40B4-BE49-F238E27FC236}">
                <a16:creationId xmlns:a16="http://schemas.microsoft.com/office/drawing/2014/main" id="{4C31C480-9A6C-46C9-9782-370A62AE97AA}"/>
              </a:ext>
            </a:extLst>
          </p:cNvPr>
          <p:cNvSpPr>
            <a:spLocks noGrp="1"/>
          </p:cNvSpPr>
          <p:nvPr>
            <p:ph type="dt" sz="half" idx="16"/>
          </p:nvPr>
        </p:nvSpPr>
        <p:spPr/>
        <p:txBody>
          <a:bodyPr/>
          <a:lstStyle/>
          <a:p>
            <a:endParaRPr lang="en-US" dirty="0"/>
          </a:p>
        </p:txBody>
      </p:sp>
      <p:sp>
        <p:nvSpPr>
          <p:cNvPr id="3" name="Slide Number Placeholder 2">
            <a:extLst>
              <a:ext uri="{FF2B5EF4-FFF2-40B4-BE49-F238E27FC236}">
                <a16:creationId xmlns:a16="http://schemas.microsoft.com/office/drawing/2014/main" id="{1BC9963F-683C-4B7D-8851-990460A57E1B}"/>
              </a:ext>
            </a:extLst>
          </p:cNvPr>
          <p:cNvSpPr>
            <a:spLocks noGrp="1"/>
          </p:cNvSpPr>
          <p:nvPr>
            <p:ph type="sldNum" sz="quarter" idx="17"/>
          </p:nvPr>
        </p:nvSpPr>
        <p:spPr>
          <a:xfrm>
            <a:off x="9347200" y="6492875"/>
            <a:ext cx="2844800" cy="365125"/>
          </a:xfrm>
        </p:spPr>
        <p:txBody>
          <a:body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1077003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E7801-F178-D43D-9714-0766AE6CDD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7E41F0-566A-E979-8611-543048B7F82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8A0760-3324-40CC-2043-8B90473EB419}"/>
              </a:ext>
            </a:extLst>
          </p:cNvPr>
          <p:cNvSpPr>
            <a:spLocks noGrp="1"/>
          </p:cNvSpPr>
          <p:nvPr>
            <p:ph type="dt" sz="half" idx="10"/>
          </p:nvPr>
        </p:nvSpPr>
        <p:spPr/>
        <p:txBody>
          <a:bodyPr/>
          <a:lstStyle/>
          <a:p>
            <a:fld id="{47A1A7AB-4287-4098-873D-8049226DAE10}" type="datetimeFigureOut">
              <a:rPr lang="en-US" smtClean="0"/>
              <a:t>1/6/2026</a:t>
            </a:fld>
            <a:endParaRPr lang="en-US" dirty="0"/>
          </a:p>
        </p:txBody>
      </p:sp>
      <p:sp>
        <p:nvSpPr>
          <p:cNvPr id="5" name="Footer Placeholder 4">
            <a:extLst>
              <a:ext uri="{FF2B5EF4-FFF2-40B4-BE49-F238E27FC236}">
                <a16:creationId xmlns:a16="http://schemas.microsoft.com/office/drawing/2014/main" id="{5DFAB4B5-9C0E-4AEB-F5C1-92E71204BDD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32489D-68CB-F79F-56C1-4544240B8909}"/>
              </a:ext>
            </a:extLst>
          </p:cNvPr>
          <p:cNvSpPr>
            <a:spLocks noGrp="1"/>
          </p:cNvSpPr>
          <p:nvPr>
            <p:ph type="sldNum" sz="quarter" idx="12"/>
          </p:nvPr>
        </p:nvSpPr>
        <p:spPr/>
        <p:txBody>
          <a:bodyPr/>
          <a:lstStyle/>
          <a:p>
            <a:fld id="{694909FD-B30A-4288-ACBE-08E0E9428A1C}" type="slidenum">
              <a:rPr lang="en-US" smtClean="0"/>
              <a:t>‹#›</a:t>
            </a:fld>
            <a:endParaRPr lang="en-US" dirty="0"/>
          </a:p>
        </p:txBody>
      </p:sp>
    </p:spTree>
    <p:extLst>
      <p:ext uri="{BB962C8B-B14F-4D97-AF65-F5344CB8AC3E}">
        <p14:creationId xmlns:p14="http://schemas.microsoft.com/office/powerpoint/2010/main" val="1498593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
        <p:nvSpPr>
          <p:cNvPr id="12" name="Text Placeholder 10"/>
          <p:cNvSpPr>
            <a:spLocks noGrp="1"/>
          </p:cNvSpPr>
          <p:nvPr>
            <p:ph type="body" sz="quarter" idx="14" hasCustomPrompt="1"/>
          </p:nvPr>
        </p:nvSpPr>
        <p:spPr>
          <a:xfrm>
            <a:off x="304800" y="38862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a:latin typeface="Helvetica Neue Light"/>
                <a:cs typeface="Helvetica Neue Light"/>
              </a:rPr>
              <a:t>Presenter  |  Date</a:t>
            </a:r>
          </a:p>
        </p:txBody>
      </p:sp>
      <p:sp>
        <p:nvSpPr>
          <p:cNvPr id="8" name="Text Placeholder 3"/>
          <p:cNvSpPr>
            <a:spLocks noGrp="1"/>
          </p:cNvSpPr>
          <p:nvPr>
            <p:ph type="body" sz="quarter" idx="17" hasCustomPrompt="1"/>
          </p:nvPr>
        </p:nvSpPr>
        <p:spPr>
          <a:xfrm>
            <a:off x="304801" y="5867400"/>
            <a:ext cx="10706100" cy="457200"/>
          </a:xfrm>
        </p:spPr>
        <p:txBody>
          <a:bodyPr>
            <a:normAutofit/>
          </a:bodyPr>
          <a:lstStyle>
            <a:lvl1pPr marL="0" indent="0">
              <a:buNone/>
              <a:defRPr sz="1100">
                <a:latin typeface="Calibri" panose="020F0502020204030204" pitchFamily="34" charset="0"/>
              </a:defRPr>
            </a:lvl1pPr>
          </a:lstStyle>
          <a:p>
            <a:pPr lvl="0"/>
            <a:r>
              <a:rPr lang="en-GB" sz="1100">
                <a:solidFill>
                  <a:schemeClr val="bg1">
                    <a:lumMod val="65000"/>
                  </a:schemeClr>
                </a:solidFill>
                <a:latin typeface="+mn-lt"/>
                <a:cs typeface="Helvetica Neue Light"/>
              </a:rPr>
              <a:t>A full screen image that covers the entire slide and is relevant to the subject of the presentation can be used for external presentations.</a:t>
            </a:r>
            <a:endParaRPr lang="en-US"/>
          </a:p>
        </p:txBody>
      </p:sp>
      <p:sp>
        <p:nvSpPr>
          <p:cNvPr id="9" name="Text Placeholder 2"/>
          <p:cNvSpPr>
            <a:spLocks noGrp="1"/>
          </p:cNvSpPr>
          <p:nvPr>
            <p:ph type="body" sz="quarter" idx="15" hasCustomPrompt="1"/>
          </p:nvPr>
        </p:nvSpPr>
        <p:spPr>
          <a:xfrm>
            <a:off x="318448" y="2590800"/>
            <a:ext cx="10654352" cy="609600"/>
          </a:xfrm>
        </p:spPr>
        <p:txBody>
          <a:bodyPr>
            <a:normAutofit/>
          </a:bodyPr>
          <a:lstStyle>
            <a:lvl1pPr marL="0" indent="0">
              <a:buNone/>
              <a:defRPr sz="2800" b="1" baseline="0"/>
            </a:lvl1pPr>
          </a:lstStyle>
          <a:p>
            <a:pPr lvl="0"/>
            <a:r>
              <a:rPr lang="en-US" sz="2800" b="1"/>
              <a:t>Presentation Title</a:t>
            </a:r>
            <a:endParaRPr lang="en-US"/>
          </a:p>
        </p:txBody>
      </p:sp>
      <p:sp>
        <p:nvSpPr>
          <p:cNvPr id="10" name="Text Placeholder 2"/>
          <p:cNvSpPr>
            <a:spLocks noGrp="1"/>
          </p:cNvSpPr>
          <p:nvPr>
            <p:ph type="body" sz="quarter" idx="16" hasCustomPrompt="1"/>
          </p:nvPr>
        </p:nvSpPr>
        <p:spPr>
          <a:xfrm>
            <a:off x="304800" y="3200400"/>
            <a:ext cx="10654352" cy="609600"/>
          </a:xfrm>
        </p:spPr>
        <p:txBody>
          <a:bodyPr>
            <a:normAutofit/>
          </a:bodyPr>
          <a:lstStyle>
            <a:lvl1pPr marL="0" indent="0">
              <a:buNone/>
              <a:defRPr sz="2800" b="0" baseline="0"/>
            </a:lvl1pPr>
          </a:lstStyle>
          <a:p>
            <a:pPr lvl="0"/>
            <a:r>
              <a:rPr lang="en-US" b="0"/>
              <a:t>Descriptive Subtitle</a:t>
            </a:r>
            <a:endParaRPr lang="en-US"/>
          </a:p>
        </p:txBody>
      </p:sp>
    </p:spTree>
    <p:extLst>
      <p:ext uri="{BB962C8B-B14F-4D97-AF65-F5344CB8AC3E}">
        <p14:creationId xmlns:p14="http://schemas.microsoft.com/office/powerpoint/2010/main" val="242097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vider Slide">
    <p:spTree>
      <p:nvGrpSpPr>
        <p:cNvPr id="1" name=""/>
        <p:cNvGrpSpPr/>
        <p:nvPr/>
      </p:nvGrpSpPr>
      <p:grpSpPr>
        <a:xfrm>
          <a:off x="0" y="0"/>
          <a:ext cx="0" cy="0"/>
          <a:chOff x="0" y="0"/>
          <a:chExt cx="0" cy="0"/>
        </a:xfrm>
      </p:grpSpPr>
      <p:sp>
        <p:nvSpPr>
          <p:cNvPr id="11" name="Text Placeholder 10"/>
          <p:cNvSpPr>
            <a:spLocks noGrp="1"/>
          </p:cNvSpPr>
          <p:nvPr>
            <p:ph type="body" sz="quarter" idx="13" hasCustomPrompt="1"/>
          </p:nvPr>
        </p:nvSpPr>
        <p:spPr>
          <a:xfrm>
            <a:off x="304800" y="29718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2800" b="0" kern="1200" dirty="0" smtClean="0">
                <a:solidFill>
                  <a:schemeClr val="tx1"/>
                </a:solidFill>
                <a:latin typeface="Calibri" panose="020F0502020204030204" pitchFamily="34" charset="0"/>
                <a:ea typeface="+mj-ea"/>
                <a:cs typeface="+mj-cs"/>
              </a:defRPr>
            </a:lvl1pPr>
          </a:lstStyle>
          <a:p>
            <a:pPr lvl="0"/>
            <a:r>
              <a:rPr lang="en-GB" sz="2100" b="1">
                <a:latin typeface="Helvetica Neue"/>
                <a:cs typeface="Helvetica Neue"/>
              </a:rPr>
              <a:t>Divider slide title.</a:t>
            </a:r>
            <a:endParaRPr lang="en-US"/>
          </a:p>
        </p:txBody>
      </p:sp>
      <p:sp>
        <p:nvSpPr>
          <p:cNvPr id="12" name="Text Placeholder 10"/>
          <p:cNvSpPr>
            <a:spLocks noGrp="1"/>
          </p:cNvSpPr>
          <p:nvPr>
            <p:ph type="body" sz="quarter" idx="14" hasCustomPrompt="1"/>
          </p:nvPr>
        </p:nvSpPr>
        <p:spPr>
          <a:xfrm>
            <a:off x="304800" y="3429000"/>
            <a:ext cx="10668000" cy="457200"/>
          </a:xfrm>
        </p:spPr>
        <p:txBody>
          <a:bodyPr vert="horz" lIns="91440" tIns="45720" rIns="91440" bIns="45720" rtlCol="0" anchor="ctr">
            <a:normAutofit/>
          </a:bodyPr>
          <a:lstStyle>
            <a:lvl1pPr algn="l" defTabSz="914400" rtl="0" eaLnBrk="1" latinLnBrk="0" hangingPunct="1">
              <a:spcBef>
                <a:spcPct val="0"/>
              </a:spcBef>
              <a:buNone/>
              <a:defRPr lang="en-US" sz="1400" b="0" kern="1200" dirty="0" smtClean="0">
                <a:solidFill>
                  <a:schemeClr val="tx1"/>
                </a:solidFill>
                <a:latin typeface="Calibri" panose="020F0502020204030204" pitchFamily="34" charset="0"/>
                <a:ea typeface="+mj-ea"/>
                <a:cs typeface="+mj-cs"/>
              </a:defRPr>
            </a:lvl1pPr>
          </a:lstStyle>
          <a:p>
            <a:r>
              <a:rPr lang="en-GB" sz="2100">
                <a:latin typeface="Helvetica Neue"/>
                <a:cs typeface="Helvetica Neue Light"/>
              </a:rPr>
              <a:t>Second line.</a:t>
            </a:r>
            <a:endParaRPr lang="en-GB">
              <a:latin typeface="Helvetica Neue Light"/>
              <a:cs typeface="Helvetica Neue Light"/>
            </a:endParaRP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277600" y="176196"/>
            <a:ext cx="685198" cy="6529404"/>
          </a:xfrm>
          <a:prstGeom prst="rect">
            <a:avLst/>
          </a:prstGeom>
        </p:spPr>
      </p:pic>
    </p:spTree>
    <p:extLst>
      <p:ext uri="{BB962C8B-B14F-4D97-AF65-F5344CB8AC3E}">
        <p14:creationId xmlns:p14="http://schemas.microsoft.com/office/powerpoint/2010/main" val="6384973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theme" Target="../theme/theme2.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theme" Target="../theme/theme3.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r>
              <a:rPr lang="en-US" dirty="0"/>
              <a:t>Confidential  |  DD.MM.YY  |  version #</a:t>
            </a:r>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75" r:id="rId3"/>
    <p:sldLayoutId id="2147483676" r:id="rId4"/>
    <p:sldLayoutId id="2147483677" r:id="rId5"/>
    <p:sldLayoutId id="2147483678" r:id="rId6"/>
    <p:sldLayoutId id="2147483680" r:id="rId7"/>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813163212"/>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latin typeface="Calibri" panose="020F0502020204030204" pitchFamily="34" charset="0"/>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latin typeface="Calibri" panose="020F0502020204030204" pitchFamily="34" charset="0"/>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latin typeface="Calibri" panose="020F0502020204030204" pitchFamily="34" charset="0"/>
              </a:defRPr>
            </a:lvl1pPr>
          </a:lstStyle>
          <a:p>
            <a:fld id="{D6A94BC8-5033-4C8B-8434-02718827CC88}" type="slidenum">
              <a:rPr lang="en-US" smtClean="0"/>
              <a:pPr/>
              <a:t>‹#›</a:t>
            </a:fld>
            <a:endParaRPr lang="en-US" dirty="0"/>
          </a:p>
        </p:txBody>
      </p:sp>
    </p:spTree>
    <p:extLst>
      <p:ext uri="{BB962C8B-B14F-4D97-AF65-F5344CB8AC3E}">
        <p14:creationId xmlns:p14="http://schemas.microsoft.com/office/powerpoint/2010/main" val="2171506659"/>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hf hdr="0" ftr="0" dt="0"/>
  <p:txStyles>
    <p:titleStyle>
      <a:lvl1pPr algn="ctr" defTabSz="914400" rtl="0" eaLnBrk="1" latinLnBrk="0" hangingPunct="1">
        <a:spcBef>
          <a:spcPct val="0"/>
        </a:spcBef>
        <a:buNone/>
        <a:defRPr sz="4400" kern="1200">
          <a:solidFill>
            <a:schemeClr val="tx1"/>
          </a:solidFill>
          <a:latin typeface="Calibri Light" panose="020F030202020403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alibri" panose="020F050202020403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alibri" panose="020F050202020403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alibri" panose="020F050202020403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alibri" panose="020F05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audio" Target="../media/media2.wav"/><Relationship Id="rId7" Type="http://schemas.openxmlformats.org/officeDocument/2006/relationships/oleObject" Target="../embeddings/oleObject5.bin"/><Relationship Id="rId2" Type="http://schemas.microsoft.com/office/2007/relationships/media" Target="../media/media2.wav"/><Relationship Id="rId1" Type="http://schemas.openxmlformats.org/officeDocument/2006/relationships/vmlDrawing" Target="../drawings/vmlDrawing2.vml"/><Relationship Id="rId6" Type="http://schemas.openxmlformats.org/officeDocument/2006/relationships/image" Target="../media/image10.emf"/><Relationship Id="rId11" Type="http://schemas.openxmlformats.org/officeDocument/2006/relationships/image" Target="../media/image12.emf"/><Relationship Id="rId5" Type="http://schemas.openxmlformats.org/officeDocument/2006/relationships/oleObject" Target="../embeddings/oleObject4.bin"/><Relationship Id="rId10" Type="http://schemas.openxmlformats.org/officeDocument/2006/relationships/oleObject" Target="../embeddings/oleObject6.bin"/><Relationship Id="rId4" Type="http://schemas.openxmlformats.org/officeDocument/2006/relationships/slideLayout" Target="../slideLayouts/slideLayout21.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21.xml"/><Relationship Id="rId1" Type="http://schemas.openxmlformats.org/officeDocument/2006/relationships/vmlDrawing" Target="../drawings/vmlDrawing3.vml"/><Relationship Id="rId4" Type="http://schemas.openxmlformats.org/officeDocument/2006/relationships/image" Target="../media/image15.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4.png"/><Relationship Id="rId4" Type="http://schemas.openxmlformats.org/officeDocument/2006/relationships/hyperlink" Target="https://colab.research.google.com/gist/raj-aws/dc8334ff949d423bed0e57fd168ba0e2/pymain.ipynb#scrollTo=bd108afc"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21.xml"/><Relationship Id="rId1" Type="http://schemas.openxmlformats.org/officeDocument/2006/relationships/vmlDrawing" Target="../drawings/vmlDrawing1.vml"/><Relationship Id="rId6" Type="http://schemas.openxmlformats.org/officeDocument/2006/relationships/image" Target="../media/image7.emf"/><Relationship Id="rId5" Type="http://schemas.openxmlformats.org/officeDocument/2006/relationships/oleObject" Target="../embeddings/oleObject2.bin"/><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FB72982-D350-4912-858A-10DC32CDA22E}"/>
              </a:ext>
            </a:extLst>
          </p:cNvPr>
          <p:cNvSpPr>
            <a:spLocks noGrp="1"/>
          </p:cNvSpPr>
          <p:nvPr>
            <p:ph type="subTitle" idx="1"/>
          </p:nvPr>
        </p:nvSpPr>
        <p:spPr>
          <a:xfrm>
            <a:off x="4593086" y="3429000"/>
            <a:ext cx="1907715" cy="419100"/>
          </a:xfrm>
        </p:spPr>
        <p:txBody>
          <a:bodyPr>
            <a:normAutofit fontScale="92500" lnSpcReduction="10000"/>
          </a:bodyPr>
          <a:lstStyle/>
          <a:p>
            <a:r>
              <a:rPr lang="en-IN" dirty="0"/>
              <a:t>Dec 2025</a:t>
            </a:r>
          </a:p>
        </p:txBody>
      </p:sp>
      <p:sp>
        <p:nvSpPr>
          <p:cNvPr id="4" name="Text Placeholder 3">
            <a:extLst>
              <a:ext uri="{FF2B5EF4-FFF2-40B4-BE49-F238E27FC236}">
                <a16:creationId xmlns:a16="http://schemas.microsoft.com/office/drawing/2014/main" id="{FBCE265E-826C-4E6F-BE5C-6FBF3B4EE542}"/>
              </a:ext>
            </a:extLst>
          </p:cNvPr>
          <p:cNvSpPr>
            <a:spLocks noGrp="1"/>
          </p:cNvSpPr>
          <p:nvPr>
            <p:ph type="body" sz="quarter" idx="4294967295"/>
          </p:nvPr>
        </p:nvSpPr>
        <p:spPr>
          <a:xfrm>
            <a:off x="2751667" y="2489200"/>
            <a:ext cx="7137400" cy="1295400"/>
          </a:xfrm>
        </p:spPr>
        <p:txBody>
          <a:bodyPr>
            <a:normAutofit/>
          </a:bodyPr>
          <a:lstStyle/>
          <a:p>
            <a:pPr marL="0" indent="0">
              <a:buNone/>
            </a:pPr>
            <a:r>
              <a:rPr lang="en-IN" sz="5400" dirty="0"/>
              <a:t>AI Test - Winter 30</a:t>
            </a:r>
          </a:p>
        </p:txBody>
      </p:sp>
    </p:spTree>
    <p:extLst>
      <p:ext uri="{BB962C8B-B14F-4D97-AF65-F5344CB8AC3E}">
        <p14:creationId xmlns:p14="http://schemas.microsoft.com/office/powerpoint/2010/main" val="3420211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87E5B5-B583-4EF9-8295-901CB2EC3B26}"/>
              </a:ext>
            </a:extLst>
          </p:cNvPr>
          <p:cNvSpPr>
            <a:spLocks noGrp="1"/>
          </p:cNvSpPr>
          <p:nvPr>
            <p:ph type="body" sz="quarter" idx="10"/>
          </p:nvPr>
        </p:nvSpPr>
        <p:spPr/>
        <p:txBody>
          <a:bodyPr/>
          <a:lstStyle/>
          <a:p>
            <a:r>
              <a:rPr lang="en-IN" dirty="0"/>
              <a:t>The YouTube Miner – System Architecture</a:t>
            </a:r>
          </a:p>
        </p:txBody>
      </p:sp>
      <p:sp>
        <p:nvSpPr>
          <p:cNvPr id="4" name="Slide Number Placeholder 3">
            <a:extLst>
              <a:ext uri="{FF2B5EF4-FFF2-40B4-BE49-F238E27FC236}">
                <a16:creationId xmlns:a16="http://schemas.microsoft.com/office/drawing/2014/main" id="{2F304B48-C5E5-4564-AB56-B0D1D4C5014B}"/>
              </a:ext>
            </a:extLst>
          </p:cNvPr>
          <p:cNvSpPr>
            <a:spLocks noGrp="1"/>
          </p:cNvSpPr>
          <p:nvPr>
            <p:ph type="sldNum" sz="quarter" idx="15"/>
          </p:nvPr>
        </p:nvSpPr>
        <p:spPr/>
        <p:txBody>
          <a:bodyPr/>
          <a:lstStyle/>
          <a:p>
            <a:fld id="{D6A94BC8-5033-4C8B-8434-02718827CC88}" type="slidenum">
              <a:rPr lang="en-US" smtClean="0"/>
              <a:pPr/>
              <a:t>10</a:t>
            </a:fld>
            <a:endParaRPr lang="en-US" dirty="0"/>
          </a:p>
        </p:txBody>
      </p:sp>
      <p:grpSp>
        <p:nvGrpSpPr>
          <p:cNvPr id="8" name="Group 7">
            <a:extLst>
              <a:ext uri="{FF2B5EF4-FFF2-40B4-BE49-F238E27FC236}">
                <a16:creationId xmlns:a16="http://schemas.microsoft.com/office/drawing/2014/main" id="{C4DE1BEA-ECD9-4CFE-AB1E-8418DA87CB41}"/>
              </a:ext>
            </a:extLst>
          </p:cNvPr>
          <p:cNvGrpSpPr/>
          <p:nvPr/>
        </p:nvGrpSpPr>
        <p:grpSpPr>
          <a:xfrm>
            <a:off x="1016000" y="920750"/>
            <a:ext cx="9753600" cy="5572125"/>
            <a:chOff x="1016000" y="920750"/>
            <a:chExt cx="9753600" cy="5572125"/>
          </a:xfrm>
        </p:grpSpPr>
        <p:pic>
          <p:nvPicPr>
            <p:cNvPr id="5" name="Picture 4">
              <a:extLst>
                <a:ext uri="{FF2B5EF4-FFF2-40B4-BE49-F238E27FC236}">
                  <a16:creationId xmlns:a16="http://schemas.microsoft.com/office/drawing/2014/main" id="{37673312-F4B2-44BA-AEE5-66EDF2D5E509}"/>
                </a:ext>
              </a:extLst>
            </p:cNvPr>
            <p:cNvPicPr>
              <a:picLocks noChangeAspect="1"/>
            </p:cNvPicPr>
            <p:nvPr/>
          </p:nvPicPr>
          <p:blipFill>
            <a:blip r:embed="rId2"/>
            <a:stretch>
              <a:fillRect/>
            </a:stretch>
          </p:blipFill>
          <p:spPr>
            <a:xfrm>
              <a:off x="1016000" y="920750"/>
              <a:ext cx="9753600" cy="5572125"/>
            </a:xfrm>
            <a:prstGeom prst="rect">
              <a:avLst/>
            </a:prstGeom>
          </p:spPr>
        </p:pic>
        <p:sp>
          <p:nvSpPr>
            <p:cNvPr id="6" name="Rectangle: Rounded Corners 5">
              <a:extLst>
                <a:ext uri="{FF2B5EF4-FFF2-40B4-BE49-F238E27FC236}">
                  <a16:creationId xmlns:a16="http://schemas.microsoft.com/office/drawing/2014/main" id="{A3C5A5EB-C496-47EA-A295-51A989022646}"/>
                </a:ext>
              </a:extLst>
            </p:cNvPr>
            <p:cNvSpPr/>
            <p:nvPr/>
          </p:nvSpPr>
          <p:spPr>
            <a:xfrm>
              <a:off x="9965267" y="5647267"/>
              <a:ext cx="745066" cy="762000"/>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25613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11811000" y="5852105"/>
            <a:ext cx="380998" cy="365125"/>
          </a:xfrm>
        </p:spPr>
        <p:txBody>
          <a:bodyPr/>
          <a:lstStyle/>
          <a:p>
            <a:fld id="{D6A94BC8-5033-4C8B-8434-02718827CC88}" type="slidenum">
              <a:rPr lang="en-US" smtClean="0"/>
              <a:pPr/>
              <a:t>11</a:t>
            </a:fld>
            <a:endParaRPr lang="en-US" dirty="0"/>
          </a:p>
        </p:txBody>
      </p:sp>
      <p:graphicFrame>
        <p:nvGraphicFramePr>
          <p:cNvPr id="3" name="Table 2">
            <a:extLst>
              <a:ext uri="{FF2B5EF4-FFF2-40B4-BE49-F238E27FC236}">
                <a16:creationId xmlns:a16="http://schemas.microsoft.com/office/drawing/2014/main" id="{5AE7515F-0623-4DAE-8A44-F1C6778A6A5B}"/>
              </a:ext>
            </a:extLst>
          </p:cNvPr>
          <p:cNvGraphicFramePr>
            <a:graphicFrameLocks noGrp="1"/>
          </p:cNvGraphicFramePr>
          <p:nvPr>
            <p:extLst>
              <p:ext uri="{D42A27DB-BD31-4B8C-83A1-F6EECF244321}">
                <p14:modId xmlns:p14="http://schemas.microsoft.com/office/powerpoint/2010/main" val="3973681302"/>
              </p:ext>
            </p:extLst>
          </p:nvPr>
        </p:nvGraphicFramePr>
        <p:xfrm>
          <a:off x="183500" y="867505"/>
          <a:ext cx="11788367" cy="1984171"/>
        </p:xfrm>
        <a:graphic>
          <a:graphicData uri="http://schemas.openxmlformats.org/drawingml/2006/table">
            <a:tbl>
              <a:tblPr>
                <a:tableStyleId>{69CF1AB2-1976-4502-BF36-3FF5EA218861}</a:tableStyleId>
              </a:tblPr>
              <a:tblGrid>
                <a:gridCol w="1747549">
                  <a:extLst>
                    <a:ext uri="{9D8B030D-6E8A-4147-A177-3AD203B41FA5}">
                      <a16:colId xmlns:a16="http://schemas.microsoft.com/office/drawing/2014/main" val="3918157296"/>
                    </a:ext>
                  </a:extLst>
                </a:gridCol>
                <a:gridCol w="4783018">
                  <a:extLst>
                    <a:ext uri="{9D8B030D-6E8A-4147-A177-3AD203B41FA5}">
                      <a16:colId xmlns:a16="http://schemas.microsoft.com/office/drawing/2014/main" val="1020221594"/>
                    </a:ext>
                  </a:extLst>
                </a:gridCol>
                <a:gridCol w="5257800">
                  <a:extLst>
                    <a:ext uri="{9D8B030D-6E8A-4147-A177-3AD203B41FA5}">
                      <a16:colId xmlns:a16="http://schemas.microsoft.com/office/drawing/2014/main" val="1314028177"/>
                    </a:ext>
                  </a:extLst>
                </a:gridCol>
              </a:tblGrid>
              <a:tr h="384021">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02863" marR="102863" marT="68575" marB="68575"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 (Basic Scripts)</a:t>
                      </a:r>
                    </a:p>
                  </a:txBody>
                  <a:tcPr marL="102863" marR="102863" marT="68575" marB="68575"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(AI/Whisper)</a:t>
                      </a:r>
                    </a:p>
                  </a:txBody>
                  <a:tcPr marL="102863" marR="102863" marT="68575" marB="68575" anchor="ctr">
                    <a:solidFill>
                      <a:schemeClr val="accent1"/>
                    </a:solidFill>
                  </a:tcPr>
                </a:tc>
                <a:extLst>
                  <a:ext uri="{0D108BD9-81ED-4DB2-BD59-A6C34878D82A}">
                    <a16:rowId xmlns:a16="http://schemas.microsoft.com/office/drawing/2014/main" val="1443031414"/>
                  </a:ext>
                </a:extLst>
              </a:tr>
              <a:tr h="247464">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Speech Detection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Uses simple volume thresholds; often captures noise/static.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Intelligence Layer uses VAD to isolate human voice from background music.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2107754425"/>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Contextual Accuracy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Relies on phonetic matching; struggles with accents/jargon.</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Whisper AI understands context to provide accurate punctuation and grammar.</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2461000067"/>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Data Integrity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Manual string cleaning for VTT files is prone to errors.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Parsing Layer automates VTT cleaning and ensures 1:1 comparison with AI text.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3939985428"/>
                  </a:ext>
                </a:extLst>
              </a:tr>
              <a:tr h="245204">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Reliability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Standard APIs often return "No Element Found" or rate-limit blocks.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Ingestion Layer uses </a:t>
                      </a:r>
                      <a:r>
                        <a:rPr lang="en-US" sz="1200" dirty="0" err="1">
                          <a:effectLst/>
                          <a:latin typeface="Calibri" panose="020F0502020204030204" pitchFamily="34" charset="0"/>
                          <a:ea typeface="Calibri" panose="020F0502020204030204" pitchFamily="34" charset="0"/>
                          <a:cs typeface="Calibri" panose="020F0502020204030204" pitchFamily="34" charset="0"/>
                        </a:rPr>
                        <a:t>yt-dlp</a:t>
                      </a:r>
                      <a:r>
                        <a:rPr lang="en-US" sz="1200" dirty="0">
                          <a:effectLst/>
                          <a:latin typeface="Calibri" panose="020F0502020204030204" pitchFamily="34" charset="0"/>
                          <a:ea typeface="Calibri" panose="020F0502020204030204" pitchFamily="34" charset="0"/>
                          <a:cs typeface="Calibri" panose="020F0502020204030204" pitchFamily="34" charset="0"/>
                        </a:rPr>
                        <a:t> and local inference to bypass network blocks.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701733951"/>
                  </a:ext>
                </a:extLst>
              </a:tr>
              <a:tr h="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Validation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Visual check only; hard to quantify accuracy.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Evaluation Layer provides mathematical Similarity Scores and HTML diff reports.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02863" marR="102863" marT="68575" marB="68575" anchor="ctr"/>
                </a:tc>
                <a:extLst>
                  <a:ext uri="{0D108BD9-81ED-4DB2-BD59-A6C34878D82A}">
                    <a16:rowId xmlns:a16="http://schemas.microsoft.com/office/drawing/2014/main" val="1091733888"/>
                  </a:ext>
                </a:extLst>
              </a:tr>
            </a:tbl>
          </a:graphicData>
        </a:graphic>
      </p:graphicFrame>
      <p:graphicFrame>
        <p:nvGraphicFramePr>
          <p:cNvPr id="5" name="Table 4">
            <a:extLst>
              <a:ext uri="{FF2B5EF4-FFF2-40B4-BE49-F238E27FC236}">
                <a16:creationId xmlns:a16="http://schemas.microsoft.com/office/drawing/2014/main" id="{3CB7138C-5F34-4141-A9A9-CA69D1257F46}"/>
              </a:ext>
            </a:extLst>
          </p:cNvPr>
          <p:cNvGraphicFramePr>
            <a:graphicFrameLocks noGrp="1"/>
          </p:cNvGraphicFramePr>
          <p:nvPr>
            <p:extLst>
              <p:ext uri="{D42A27DB-BD31-4B8C-83A1-F6EECF244321}">
                <p14:modId xmlns:p14="http://schemas.microsoft.com/office/powerpoint/2010/main" val="209343419"/>
              </p:ext>
            </p:extLst>
          </p:nvPr>
        </p:nvGraphicFramePr>
        <p:xfrm>
          <a:off x="183500" y="3506791"/>
          <a:ext cx="11498423" cy="2497530"/>
        </p:xfrm>
        <a:graphic>
          <a:graphicData uri="http://schemas.openxmlformats.org/drawingml/2006/table">
            <a:tbl>
              <a:tblPr>
                <a:tableStyleId>{69CF1AB2-1976-4502-BF36-3FF5EA218861}</a:tableStyleId>
              </a:tblPr>
              <a:tblGrid>
                <a:gridCol w="2067995">
                  <a:extLst>
                    <a:ext uri="{9D8B030D-6E8A-4147-A177-3AD203B41FA5}">
                      <a16:colId xmlns:a16="http://schemas.microsoft.com/office/drawing/2014/main" val="1097272020"/>
                    </a:ext>
                  </a:extLst>
                </a:gridCol>
                <a:gridCol w="848094">
                  <a:extLst>
                    <a:ext uri="{9D8B030D-6E8A-4147-A177-3AD203B41FA5}">
                      <a16:colId xmlns:a16="http://schemas.microsoft.com/office/drawing/2014/main" val="1415234384"/>
                    </a:ext>
                  </a:extLst>
                </a:gridCol>
                <a:gridCol w="8582334">
                  <a:extLst>
                    <a:ext uri="{9D8B030D-6E8A-4147-A177-3AD203B41FA5}">
                      <a16:colId xmlns:a16="http://schemas.microsoft.com/office/drawing/2014/main" val="1111549100"/>
                    </a:ext>
                  </a:extLst>
                </a:gridCol>
              </a:tblGrid>
              <a:tr h="323283">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a:t>
                      </a:r>
                    </a:p>
                  </a:txBody>
                  <a:tcPr marL="86594" marR="86594" marT="57729" marB="57729"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86594" marR="86594" marT="57729" marB="57729"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86594" marR="86594" marT="57729" marB="57729" anchor="ctr">
                    <a:solidFill>
                      <a:schemeClr val="accent1"/>
                    </a:solidFill>
                  </a:tcPr>
                </a:tc>
                <a:extLst>
                  <a:ext uri="{0D108BD9-81ED-4DB2-BD59-A6C34878D82A}">
                    <a16:rowId xmlns:a16="http://schemas.microsoft.com/office/drawing/2014/main" val="985669875"/>
                  </a:ext>
                </a:extLst>
              </a:tr>
              <a:tr h="304944">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Processed Audio Chunk</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.wav</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A 30-second high-fidelity slice of the original video. It proves that the VAD (Voice Activity Detection) and chopping logic worked correctly.</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2907701071"/>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YouTube Baseline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vtt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The original "auto-caption" file downloaded from YouTube's servers. This acts as the "control" group for the experiment.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493980617"/>
                  </a:ext>
                </a:extLst>
              </a:tr>
              <a:tr h="332915">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Whisper AI Transcript</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.txt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The final, clean text output generated by the local AI. This file typically includes improved punctuation and capitalization compared to the baseline.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3782416567"/>
                  </a:ext>
                </a:extLst>
              </a:tr>
              <a:tr h="28526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Comparison Report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.html</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An interactive report showing a side-by-side "diff." It highlights exactly which words the AI added or corrected and provides a mathematical Similarity Score.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86594" marR="86594" marT="57729" marB="57729" anchor="ctr"/>
                </a:tc>
                <a:extLst>
                  <a:ext uri="{0D108BD9-81ED-4DB2-BD59-A6C34878D82A}">
                    <a16:rowId xmlns:a16="http://schemas.microsoft.com/office/drawing/2014/main" val="1859339213"/>
                  </a:ext>
                </a:extLst>
              </a:tr>
            </a:tbl>
          </a:graphicData>
        </a:graphic>
      </p:graphicFrame>
      <p:graphicFrame>
        <p:nvGraphicFramePr>
          <p:cNvPr id="6" name="Object 5">
            <a:extLst>
              <a:ext uri="{FF2B5EF4-FFF2-40B4-BE49-F238E27FC236}">
                <a16:creationId xmlns:a16="http://schemas.microsoft.com/office/drawing/2014/main" id="{0921A453-E786-4607-B7F8-32AFB4DED622}"/>
              </a:ext>
            </a:extLst>
          </p:cNvPr>
          <p:cNvGraphicFramePr>
            <a:graphicFrameLocks noChangeAspect="1"/>
          </p:cNvGraphicFramePr>
          <p:nvPr>
            <p:extLst>
              <p:ext uri="{D42A27DB-BD31-4B8C-83A1-F6EECF244321}">
                <p14:modId xmlns:p14="http://schemas.microsoft.com/office/powerpoint/2010/main" val="505288782"/>
              </p:ext>
            </p:extLst>
          </p:nvPr>
        </p:nvGraphicFramePr>
        <p:xfrm>
          <a:off x="429033" y="6217230"/>
          <a:ext cx="1533525" cy="514350"/>
        </p:xfrm>
        <a:graphic>
          <a:graphicData uri="http://schemas.openxmlformats.org/presentationml/2006/ole">
            <mc:AlternateContent xmlns:mc="http://schemas.openxmlformats.org/markup-compatibility/2006">
              <mc:Choice xmlns:v="urn:schemas-microsoft-com:vml" Requires="v">
                <p:oleObj spid="_x0000_s1089" name="Packager Shell Object" showAsIcon="1" r:id="rId5" imgW="1533485" imgH="514350" progId="Package">
                  <p:embed/>
                </p:oleObj>
              </mc:Choice>
              <mc:Fallback>
                <p:oleObj name="Packager Shell Object" showAsIcon="1" r:id="rId5" imgW="1533485" imgH="514350" progId="Package">
                  <p:embed/>
                  <p:pic>
                    <p:nvPicPr>
                      <p:cNvPr id="0" name=""/>
                      <p:cNvPicPr/>
                      <p:nvPr/>
                    </p:nvPicPr>
                    <p:blipFill>
                      <a:blip r:embed="rId6"/>
                      <a:stretch>
                        <a:fillRect/>
                      </a:stretch>
                    </p:blipFill>
                    <p:spPr>
                      <a:xfrm>
                        <a:off x="429033" y="6217230"/>
                        <a:ext cx="1533525" cy="5143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5EE42A3-1130-486B-8E1B-51A5FC75A885}"/>
              </a:ext>
            </a:extLst>
          </p:cNvPr>
          <p:cNvGraphicFramePr>
            <a:graphicFrameLocks noChangeAspect="1"/>
          </p:cNvGraphicFramePr>
          <p:nvPr>
            <p:extLst>
              <p:ext uri="{D42A27DB-BD31-4B8C-83A1-F6EECF244321}">
                <p14:modId xmlns:p14="http://schemas.microsoft.com/office/powerpoint/2010/main" val="4052157408"/>
              </p:ext>
            </p:extLst>
          </p:nvPr>
        </p:nvGraphicFramePr>
        <p:xfrm>
          <a:off x="2596621" y="6267450"/>
          <a:ext cx="1190625" cy="514350"/>
        </p:xfrm>
        <a:graphic>
          <a:graphicData uri="http://schemas.openxmlformats.org/presentationml/2006/ole">
            <mc:AlternateContent xmlns:mc="http://schemas.openxmlformats.org/markup-compatibility/2006">
              <mc:Choice xmlns:v="urn:schemas-microsoft-com:vml" Requires="v">
                <p:oleObj spid="_x0000_s1090" name="Packager Shell Object" showAsIcon="1" r:id="rId7" imgW="1190629" imgH="514350" progId="Package">
                  <p:embed/>
                </p:oleObj>
              </mc:Choice>
              <mc:Fallback>
                <p:oleObj name="Packager Shell Object" showAsIcon="1" r:id="rId7" imgW="1190629" imgH="514350" progId="Package">
                  <p:embed/>
                  <p:pic>
                    <p:nvPicPr>
                      <p:cNvPr id="0" name=""/>
                      <p:cNvPicPr/>
                      <p:nvPr/>
                    </p:nvPicPr>
                    <p:blipFill>
                      <a:blip r:embed="rId8"/>
                      <a:stretch>
                        <a:fillRect/>
                      </a:stretch>
                    </p:blipFill>
                    <p:spPr>
                      <a:xfrm>
                        <a:off x="2596621" y="6267450"/>
                        <a:ext cx="1190625" cy="514350"/>
                      </a:xfrm>
                      <a:prstGeom prst="rect">
                        <a:avLst/>
                      </a:prstGeom>
                    </p:spPr>
                  </p:pic>
                </p:oleObj>
              </mc:Fallback>
            </mc:AlternateContent>
          </a:graphicData>
        </a:graphic>
      </p:graphicFrame>
      <p:pic>
        <p:nvPicPr>
          <p:cNvPr id="8" name="chunk_30s">
            <a:hlinkClick r:id="" action="ppaction://media"/>
            <a:extLst>
              <a:ext uri="{FF2B5EF4-FFF2-40B4-BE49-F238E27FC236}">
                <a16:creationId xmlns:a16="http://schemas.microsoft.com/office/drawing/2014/main" id="{C0877056-BDFB-49FA-A014-D8F3F72CF24A}"/>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4874155" y="6176836"/>
            <a:ext cx="609600" cy="609600"/>
          </a:xfrm>
          <a:prstGeom prst="rect">
            <a:avLst/>
          </a:prstGeom>
        </p:spPr>
      </p:pic>
      <p:graphicFrame>
        <p:nvGraphicFramePr>
          <p:cNvPr id="10" name="Object 9">
            <a:extLst>
              <a:ext uri="{FF2B5EF4-FFF2-40B4-BE49-F238E27FC236}">
                <a16:creationId xmlns:a16="http://schemas.microsoft.com/office/drawing/2014/main" id="{9A9559B1-3791-44D1-A36B-556BA3C97CCF}"/>
              </a:ext>
            </a:extLst>
          </p:cNvPr>
          <p:cNvGraphicFramePr>
            <a:graphicFrameLocks noChangeAspect="1"/>
          </p:cNvGraphicFramePr>
          <p:nvPr>
            <p:extLst>
              <p:ext uri="{D42A27DB-BD31-4B8C-83A1-F6EECF244321}">
                <p14:modId xmlns:p14="http://schemas.microsoft.com/office/powerpoint/2010/main" val="1839317608"/>
              </p:ext>
            </p:extLst>
          </p:nvPr>
        </p:nvGraphicFramePr>
        <p:xfrm>
          <a:off x="6618552" y="6267450"/>
          <a:ext cx="1352550" cy="514350"/>
        </p:xfrm>
        <a:graphic>
          <a:graphicData uri="http://schemas.openxmlformats.org/presentationml/2006/ole">
            <mc:AlternateContent xmlns:mc="http://schemas.openxmlformats.org/markup-compatibility/2006">
              <mc:Choice xmlns:v="urn:schemas-microsoft-com:vml" Requires="v">
                <p:oleObj spid="_x0000_s1091" name="Packager Shell Object" showAsIcon="1" r:id="rId10" imgW="1352687" imgH="514350" progId="Package">
                  <p:embed/>
                </p:oleObj>
              </mc:Choice>
              <mc:Fallback>
                <p:oleObj name="Packager Shell Object" showAsIcon="1" r:id="rId10" imgW="1352687" imgH="514350" progId="Package">
                  <p:embed/>
                  <p:pic>
                    <p:nvPicPr>
                      <p:cNvPr id="0" name=""/>
                      <p:cNvPicPr/>
                      <p:nvPr/>
                    </p:nvPicPr>
                    <p:blipFill>
                      <a:blip r:embed="rId11"/>
                      <a:stretch>
                        <a:fillRect/>
                      </a:stretch>
                    </p:blipFill>
                    <p:spPr>
                      <a:xfrm>
                        <a:off x="6618552" y="6267450"/>
                        <a:ext cx="1352550" cy="514350"/>
                      </a:xfrm>
                      <a:prstGeom prst="rect">
                        <a:avLst/>
                      </a:prstGeom>
                    </p:spPr>
                  </p:pic>
                </p:oleObj>
              </mc:Fallback>
            </mc:AlternateContent>
          </a:graphicData>
        </a:graphic>
      </p:graphicFrame>
      <p:sp>
        <p:nvSpPr>
          <p:cNvPr id="11" name="Rectangle: Rounded Corners 10">
            <a:extLst>
              <a:ext uri="{FF2B5EF4-FFF2-40B4-BE49-F238E27FC236}">
                <a16:creationId xmlns:a16="http://schemas.microsoft.com/office/drawing/2014/main" id="{8CFB8011-C58D-421B-AA48-77BB75B5EBEE}"/>
              </a:ext>
            </a:extLst>
          </p:cNvPr>
          <p:cNvSpPr/>
          <p:nvPr/>
        </p:nvSpPr>
        <p:spPr>
          <a:xfrm>
            <a:off x="183500" y="3242732"/>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89005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RFP Doc ChatBot</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12</a:t>
            </a:fld>
            <a:endParaRPr lang="en-US" dirty="0"/>
          </a:p>
        </p:txBody>
      </p:sp>
      <p:sp>
        <p:nvSpPr>
          <p:cNvPr id="5" name="Rectangle: Rounded Corners 4">
            <a:extLst>
              <a:ext uri="{FF2B5EF4-FFF2-40B4-BE49-F238E27FC236}">
                <a16:creationId xmlns:a16="http://schemas.microsoft.com/office/drawing/2014/main" id="{89D7B0F3-ECFB-4C9D-BB71-9D625CAC8BD6}"/>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E946BD84-57E3-49B3-8610-307D336AA36E}"/>
              </a:ext>
            </a:extLst>
          </p:cNvPr>
          <p:cNvSpPr txBox="1"/>
          <p:nvPr/>
        </p:nvSpPr>
        <p:spPr>
          <a:xfrm>
            <a:off x="287866" y="1464734"/>
            <a:ext cx="11768667" cy="738664"/>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Write a Python script that reads all RFP documents in a folder tokenize them and store in a persistent vector database, Create a chatbot which will answer questions on the documents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No paid APIs. Use open-source libraries</a:t>
            </a:r>
          </a:p>
        </p:txBody>
      </p:sp>
      <p:sp>
        <p:nvSpPr>
          <p:cNvPr id="7" name="Rectangle: Rounded Corners 6">
            <a:extLst>
              <a:ext uri="{FF2B5EF4-FFF2-40B4-BE49-F238E27FC236}">
                <a16:creationId xmlns:a16="http://schemas.microsoft.com/office/drawing/2014/main" id="{75EA9492-B3B6-4093-B4ED-1E5D5AD447C6}"/>
              </a:ext>
            </a:extLst>
          </p:cNvPr>
          <p:cNvSpPr/>
          <p:nvPr/>
        </p:nvSpPr>
        <p:spPr>
          <a:xfrm>
            <a:off x="287866" y="2712434"/>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3" name="Table 2">
            <a:extLst>
              <a:ext uri="{FF2B5EF4-FFF2-40B4-BE49-F238E27FC236}">
                <a16:creationId xmlns:a16="http://schemas.microsoft.com/office/drawing/2014/main" id="{08F84556-704D-4D29-BA02-7E981B9D0A1F}"/>
              </a:ext>
            </a:extLst>
          </p:cNvPr>
          <p:cNvGraphicFramePr>
            <a:graphicFrameLocks noGrp="1"/>
          </p:cNvGraphicFramePr>
          <p:nvPr>
            <p:extLst>
              <p:ext uri="{D42A27DB-BD31-4B8C-83A1-F6EECF244321}">
                <p14:modId xmlns:p14="http://schemas.microsoft.com/office/powerpoint/2010/main" val="2359391901"/>
              </p:ext>
            </p:extLst>
          </p:nvPr>
        </p:nvGraphicFramePr>
        <p:xfrm>
          <a:off x="287866" y="3012502"/>
          <a:ext cx="9466791" cy="3011026"/>
        </p:xfrm>
        <a:graphic>
          <a:graphicData uri="http://schemas.openxmlformats.org/drawingml/2006/table">
            <a:tbl>
              <a:tblPr>
                <a:tableStyleId>{69CF1AB2-1976-4502-BF36-3FF5EA218861}</a:tableStyleId>
              </a:tblPr>
              <a:tblGrid>
                <a:gridCol w="1627666">
                  <a:extLst>
                    <a:ext uri="{9D8B030D-6E8A-4147-A177-3AD203B41FA5}">
                      <a16:colId xmlns:a16="http://schemas.microsoft.com/office/drawing/2014/main" val="3752761431"/>
                    </a:ext>
                  </a:extLst>
                </a:gridCol>
                <a:gridCol w="7839125">
                  <a:extLst>
                    <a:ext uri="{9D8B030D-6E8A-4147-A177-3AD203B41FA5}">
                      <a16:colId xmlns:a16="http://schemas.microsoft.com/office/drawing/2014/main" val="1379143525"/>
                    </a:ext>
                  </a:extLst>
                </a:gridCol>
              </a:tblGrid>
              <a:tr h="115206">
                <a:tc>
                  <a:txBody>
                    <a:bodyPr/>
                    <a:lstStyle/>
                    <a:p>
                      <a:pPr rtl="0"/>
                      <a:r>
                        <a:rPr lang="en-IN" sz="12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Layer/Action</a:t>
                      </a:r>
                    </a:p>
                  </a:txBody>
                  <a:tcPr marL="30859" marR="30859" marT="20573" marB="20573" anchor="ctr">
                    <a:solidFill>
                      <a:schemeClr val="accent1"/>
                    </a:solidFill>
                  </a:tcPr>
                </a:tc>
                <a:tc>
                  <a:txBody>
                    <a:bodyPr/>
                    <a:lstStyle/>
                    <a:p>
                      <a:pPr rtl="0"/>
                      <a:r>
                        <a:rPr lang="en-IN" sz="12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Description</a:t>
                      </a:r>
                    </a:p>
                  </a:txBody>
                  <a:tcPr marL="30859" marR="30859" marT="20573" marB="20573" anchor="ctr">
                    <a:solidFill>
                      <a:schemeClr val="accent1"/>
                    </a:solidFill>
                  </a:tcPr>
                </a:tc>
                <a:extLst>
                  <a:ext uri="{0D108BD9-81ED-4DB2-BD59-A6C34878D82A}">
                    <a16:rowId xmlns:a16="http://schemas.microsoft.com/office/drawing/2014/main" val="2983843405"/>
                  </a:ext>
                </a:extLst>
              </a:tr>
              <a:tr h="284283">
                <a:tc>
                  <a:txBody>
                    <a:bodyPr/>
                    <a:lstStyle/>
                    <a:p>
                      <a:pPr rtl="0"/>
                      <a:r>
                        <a:rPr lang="en-IN" sz="1000" b="1" dirty="0">
                          <a:effectLst/>
                          <a:latin typeface="Calibri" panose="020F0502020204030204" pitchFamily="34" charset="0"/>
                          <a:ea typeface="Calibri" panose="020F0502020204030204" pitchFamily="34" charset="0"/>
                          <a:cs typeface="Calibri" panose="020F0502020204030204" pitchFamily="34" charset="0"/>
                        </a:rPr>
                        <a:t>Data Sourcing</a:t>
                      </a:r>
                      <a:endParaRPr lang="en-IN" sz="1000" b="1"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Collect existing RFP responses, core competencies, white papers, and technical documents from internal repositories.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621360107"/>
                  </a:ext>
                </a:extLst>
              </a:tr>
              <a:tr h="262466">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Document Preprocessing</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Standardize documents by converting tables to structured text, recognizing hierarchies (headers, sections), and running OCR on diagrams.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3044260183"/>
                  </a:ext>
                </a:extLst>
              </a:tr>
              <a:tr h="287867">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Strategic Chunking</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Break documents into manageable "chunks" (e.g., paragraphs or recursive sections) while maintaining context through semantic markers.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1517787936"/>
                  </a:ext>
                </a:extLst>
              </a:tr>
              <a:tr h="270933">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Embedding Generation</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Use an embedding model (like nomic-embed or </a:t>
                      </a:r>
                      <a:r>
                        <a:rPr lang="en-US" sz="1000" dirty="0" err="1">
                          <a:effectLst/>
                          <a:latin typeface="Calibri" panose="020F0502020204030204" pitchFamily="34" charset="0"/>
                          <a:ea typeface="Calibri" panose="020F0502020204030204" pitchFamily="34" charset="0"/>
                          <a:cs typeface="Calibri" panose="020F0502020204030204" pitchFamily="34" charset="0"/>
                        </a:rPr>
                        <a:t>OpenAI</a:t>
                      </a:r>
                      <a:r>
                        <a:rPr lang="en-US" sz="1000" dirty="0">
                          <a:effectLst/>
                          <a:latin typeface="Calibri" panose="020F0502020204030204" pitchFamily="34" charset="0"/>
                          <a:ea typeface="Calibri" panose="020F0502020204030204" pitchFamily="34" charset="0"/>
                          <a:cs typeface="Calibri" panose="020F0502020204030204" pitchFamily="34" charset="0"/>
                        </a:rPr>
                        <a:t>) to convert text chunks into numerical vector representations.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2972144328"/>
                  </a:ext>
                </a:extLst>
              </a:tr>
              <a:tr h="279400">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Vector Storage</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Store vectors and associated metadata (source name, last updated, version) in a database like </a:t>
                      </a:r>
                      <a:r>
                        <a:rPr lang="en-US" sz="1000" dirty="0" err="1">
                          <a:effectLst/>
                          <a:latin typeface="Calibri" panose="020F0502020204030204" pitchFamily="34" charset="0"/>
                          <a:ea typeface="Calibri" panose="020F0502020204030204" pitchFamily="34" charset="0"/>
                          <a:cs typeface="Calibri" panose="020F0502020204030204" pitchFamily="34" charset="0"/>
                        </a:rPr>
                        <a:t>ChromaDB</a:t>
                      </a:r>
                      <a:r>
                        <a:rPr lang="en-US" sz="1000" dirty="0">
                          <a:effectLst/>
                          <a:latin typeface="Calibri" panose="020F0502020204030204" pitchFamily="34" charset="0"/>
                          <a:ea typeface="Calibri" panose="020F0502020204030204" pitchFamily="34" charset="0"/>
                          <a:cs typeface="Calibri" panose="020F0502020204030204" pitchFamily="34" charset="0"/>
                        </a:rPr>
                        <a:t> or Pinecone.</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4007175199"/>
                  </a:ext>
                </a:extLst>
              </a:tr>
              <a:tr h="245534">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Query Processing</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The system receives a user question and converts it into a vector embedding using the same model from Step 4.</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3380412837"/>
                  </a:ext>
                </a:extLst>
              </a:tr>
              <a:tr h="228600">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Semantic Retrieval</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The retriever searches the vector database for chunks most similar in meaning to the user's question.</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2505044383"/>
                  </a:ext>
                </a:extLst>
              </a:tr>
              <a:tr h="245533">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Prompt Augmentation</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Combine the user's original question with the retrieved chunks and a system prompt (instructions) into one detailed request for the AI.</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1563670704"/>
                  </a:ext>
                </a:extLst>
              </a:tr>
              <a:tr h="270933">
                <a:tc>
                  <a:txBody>
                    <a:bodyPr/>
                    <a:lstStyle/>
                    <a:p>
                      <a:pPr rtl="0"/>
                      <a:r>
                        <a:rPr lang="en-IN" sz="1000" b="1">
                          <a:effectLst/>
                          <a:latin typeface="Calibri" panose="020F0502020204030204" pitchFamily="34" charset="0"/>
                          <a:ea typeface="Calibri" panose="020F0502020204030204" pitchFamily="34" charset="0"/>
                          <a:cs typeface="Calibri" panose="020F0502020204030204" pitchFamily="34" charset="0"/>
                        </a:rPr>
                        <a:t>Response Generation</a:t>
                      </a:r>
                      <a:endParaRPr lang="en-IN" sz="1000" b="1">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The Large Language Model (LLM) generates a factual answer strictly based on the provided "context" chunks.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1339677320"/>
                  </a:ext>
                </a:extLst>
              </a:tr>
              <a:tr h="411451">
                <a:tc>
                  <a:txBody>
                    <a:bodyPr/>
                    <a:lstStyle/>
                    <a:p>
                      <a:pPr rtl="0"/>
                      <a:r>
                        <a:rPr lang="en-IN" sz="1000" b="1" dirty="0">
                          <a:effectLst/>
                          <a:latin typeface="Calibri" panose="020F0502020204030204" pitchFamily="34" charset="0"/>
                          <a:ea typeface="Calibri" panose="020F0502020204030204" pitchFamily="34" charset="0"/>
                          <a:cs typeface="Calibri" panose="020F0502020204030204" pitchFamily="34" charset="0"/>
                        </a:rPr>
                        <a:t>Citations &amp; Output</a:t>
                      </a:r>
                      <a:endParaRPr lang="en-IN" sz="1000" b="1"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Return the answer to the user, including direct links or names of the source documents to ensure transparency and trust.</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30859" marR="30859" marT="20573" marB="20573" anchor="ctr"/>
                </a:tc>
                <a:extLst>
                  <a:ext uri="{0D108BD9-81ED-4DB2-BD59-A6C34878D82A}">
                    <a16:rowId xmlns:a16="http://schemas.microsoft.com/office/drawing/2014/main" val="941541437"/>
                  </a:ext>
                </a:extLst>
              </a:tr>
            </a:tbl>
          </a:graphicData>
        </a:graphic>
      </p:graphicFrame>
    </p:spTree>
    <p:extLst>
      <p:ext uri="{BB962C8B-B14F-4D97-AF65-F5344CB8AC3E}">
        <p14:creationId xmlns:p14="http://schemas.microsoft.com/office/powerpoint/2010/main" val="3855892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87E5B5-B583-4EF9-8295-901CB2EC3B26}"/>
              </a:ext>
            </a:extLst>
          </p:cNvPr>
          <p:cNvSpPr>
            <a:spLocks noGrp="1"/>
          </p:cNvSpPr>
          <p:nvPr>
            <p:ph type="body" sz="quarter" idx="10"/>
          </p:nvPr>
        </p:nvSpPr>
        <p:spPr/>
        <p:txBody>
          <a:bodyPr>
            <a:normAutofit/>
          </a:bodyPr>
          <a:lstStyle/>
          <a:p>
            <a:r>
              <a:rPr lang="en-IN" dirty="0"/>
              <a:t>RFP Doc ChatBot  – System Architecture</a:t>
            </a:r>
          </a:p>
        </p:txBody>
      </p:sp>
      <p:sp>
        <p:nvSpPr>
          <p:cNvPr id="4" name="Slide Number Placeholder 3">
            <a:extLst>
              <a:ext uri="{FF2B5EF4-FFF2-40B4-BE49-F238E27FC236}">
                <a16:creationId xmlns:a16="http://schemas.microsoft.com/office/drawing/2014/main" id="{2F304B48-C5E5-4564-AB56-B0D1D4C5014B}"/>
              </a:ext>
            </a:extLst>
          </p:cNvPr>
          <p:cNvSpPr>
            <a:spLocks noGrp="1"/>
          </p:cNvSpPr>
          <p:nvPr>
            <p:ph type="sldNum" sz="quarter" idx="15"/>
          </p:nvPr>
        </p:nvSpPr>
        <p:spPr/>
        <p:txBody>
          <a:bodyPr/>
          <a:lstStyle/>
          <a:p>
            <a:fld id="{D6A94BC8-5033-4C8B-8434-02718827CC88}" type="slidenum">
              <a:rPr lang="en-US" smtClean="0"/>
              <a:pPr/>
              <a:t>13</a:t>
            </a:fld>
            <a:endParaRPr lang="en-US" dirty="0"/>
          </a:p>
        </p:txBody>
      </p:sp>
      <p:pic>
        <p:nvPicPr>
          <p:cNvPr id="6" name="Picture 5">
            <a:extLst>
              <a:ext uri="{FF2B5EF4-FFF2-40B4-BE49-F238E27FC236}">
                <a16:creationId xmlns:a16="http://schemas.microsoft.com/office/drawing/2014/main" id="{AB76F107-D369-44D9-86CB-64A6165F1580}"/>
              </a:ext>
            </a:extLst>
          </p:cNvPr>
          <p:cNvPicPr>
            <a:picLocks noChangeAspect="1"/>
          </p:cNvPicPr>
          <p:nvPr/>
        </p:nvPicPr>
        <p:blipFill rotWithShape="1">
          <a:blip r:embed="rId2"/>
          <a:srcRect l="2691" r="3646" b="9938"/>
          <a:stretch/>
        </p:blipFill>
        <p:spPr>
          <a:xfrm>
            <a:off x="1481666" y="931336"/>
            <a:ext cx="9135533" cy="5232400"/>
          </a:xfrm>
          <a:prstGeom prst="rect">
            <a:avLst/>
          </a:prstGeom>
        </p:spPr>
      </p:pic>
    </p:spTree>
    <p:extLst>
      <p:ext uri="{BB962C8B-B14F-4D97-AF65-F5344CB8AC3E}">
        <p14:creationId xmlns:p14="http://schemas.microsoft.com/office/powerpoint/2010/main" val="405070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11794066" y="6512506"/>
            <a:ext cx="380998" cy="365125"/>
          </a:xfrm>
        </p:spPr>
        <p:txBody>
          <a:bodyPr/>
          <a:lstStyle/>
          <a:p>
            <a:fld id="{D6A94BC8-5033-4C8B-8434-02718827CC88}" type="slidenum">
              <a:rPr lang="en-US" smtClean="0"/>
              <a:pPr/>
              <a:t>14</a:t>
            </a:fld>
            <a:endParaRPr lang="en-US" dirty="0"/>
          </a:p>
        </p:txBody>
      </p:sp>
      <p:sp>
        <p:nvSpPr>
          <p:cNvPr id="9" name="Rectangle: Rounded Corners 8">
            <a:extLst>
              <a:ext uri="{FF2B5EF4-FFF2-40B4-BE49-F238E27FC236}">
                <a16:creationId xmlns:a16="http://schemas.microsoft.com/office/drawing/2014/main" id="{0C61AA6C-EFCC-41A6-BB9D-F9E8EF991D2A}"/>
              </a:ext>
            </a:extLst>
          </p:cNvPr>
          <p:cNvSpPr/>
          <p:nvPr/>
        </p:nvSpPr>
        <p:spPr>
          <a:xfrm>
            <a:off x="166566" y="3742259"/>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12" name="Table 11">
            <a:extLst>
              <a:ext uri="{FF2B5EF4-FFF2-40B4-BE49-F238E27FC236}">
                <a16:creationId xmlns:a16="http://schemas.microsoft.com/office/drawing/2014/main" id="{FD95F0CC-22F7-45C1-869E-5B8F17963F62}"/>
              </a:ext>
            </a:extLst>
          </p:cNvPr>
          <p:cNvGraphicFramePr>
            <a:graphicFrameLocks noGrp="1"/>
          </p:cNvGraphicFramePr>
          <p:nvPr>
            <p:extLst>
              <p:ext uri="{D42A27DB-BD31-4B8C-83A1-F6EECF244321}">
                <p14:modId xmlns:p14="http://schemas.microsoft.com/office/powerpoint/2010/main" val="3978480048"/>
              </p:ext>
            </p:extLst>
          </p:nvPr>
        </p:nvGraphicFramePr>
        <p:xfrm>
          <a:off x="166566" y="4006319"/>
          <a:ext cx="9629367" cy="2575186"/>
        </p:xfrm>
        <a:graphic>
          <a:graphicData uri="http://schemas.openxmlformats.org/drawingml/2006/table">
            <a:tbl>
              <a:tblPr>
                <a:tableStyleId>{69CF1AB2-1976-4502-BF36-3FF5EA218861}</a:tableStyleId>
              </a:tblPr>
              <a:tblGrid>
                <a:gridCol w="1840034">
                  <a:extLst>
                    <a:ext uri="{9D8B030D-6E8A-4147-A177-3AD203B41FA5}">
                      <a16:colId xmlns:a16="http://schemas.microsoft.com/office/drawing/2014/main" val="992202777"/>
                    </a:ext>
                  </a:extLst>
                </a:gridCol>
                <a:gridCol w="1473200">
                  <a:extLst>
                    <a:ext uri="{9D8B030D-6E8A-4147-A177-3AD203B41FA5}">
                      <a16:colId xmlns:a16="http://schemas.microsoft.com/office/drawing/2014/main" val="1154674048"/>
                    </a:ext>
                  </a:extLst>
                </a:gridCol>
                <a:gridCol w="6316133">
                  <a:extLst>
                    <a:ext uri="{9D8B030D-6E8A-4147-A177-3AD203B41FA5}">
                      <a16:colId xmlns:a16="http://schemas.microsoft.com/office/drawing/2014/main" val="741431347"/>
                    </a:ext>
                  </a:extLst>
                </a:gridCol>
              </a:tblGrid>
              <a:tr h="211212">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a:t>
                      </a:r>
                    </a:p>
                  </a:txBody>
                  <a:tcPr marL="56575" marR="56575" marT="37716" marB="3771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56575" marR="56575" marT="37716" marB="37716" anchor="ctr">
                    <a:solidFill>
                      <a:srgbClr val="008ED3"/>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56575" marR="56575" marT="37716" marB="37716" anchor="ctr">
                    <a:solidFill>
                      <a:srgbClr val="008ED3"/>
                    </a:solidFill>
                  </a:tcPr>
                </a:tc>
                <a:extLst>
                  <a:ext uri="{0D108BD9-81ED-4DB2-BD59-A6C34878D82A}">
                    <a16:rowId xmlns:a16="http://schemas.microsoft.com/office/drawing/2014/main" val="3259041869"/>
                  </a:ext>
                </a:extLst>
              </a:tr>
              <a:tr h="338135">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Vector Database Store</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Folder / Binaries</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"Brain" of the system. It contains the mathematical representations (embeddings) of your RFP documents, allowing the AI to perform semantic searches rather than just keyword matches.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2014203799"/>
                  </a:ext>
                </a:extLst>
              </a:tr>
              <a:tr h="404943">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Incremental Record Log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.db (SQLite)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"Memory Map" that tracks file hashes and modification dates. It ensures the system only processes new or updated PDFs, preventing data duplication and saving processing time.</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581199727"/>
                  </a:ext>
                </a:extLst>
              </a:tr>
              <a:tr h="293951">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Processed Document Elements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Internal Object / Log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A structured version of your PDFs where tables are converted to searchable text and complex layouts are simplified into manageable chunks.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719322902"/>
                  </a:ext>
                </a:extLst>
              </a:tr>
              <a:tr h="521626">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Visual Data Descriptions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Text / Metadata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Descriptive text generated by the Vision AI (Llama 3.2 Vision) for diagrams and charts found within the RFPs. This makes visual information searchable by the text-based chatbot.</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847043226"/>
                  </a:ext>
                </a:extLst>
              </a:tr>
              <a:tr h="288906">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Chat Response &amp; Citations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JSON / UI</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The final output provided to the user. It includes a factual answer synthesized from the RFP context and a list of specific source documents used to generate that answer.</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56575" marR="56575" marT="37716" marB="37716" anchor="ctr"/>
                </a:tc>
                <a:extLst>
                  <a:ext uri="{0D108BD9-81ED-4DB2-BD59-A6C34878D82A}">
                    <a16:rowId xmlns:a16="http://schemas.microsoft.com/office/drawing/2014/main" val="3563289069"/>
                  </a:ext>
                </a:extLst>
              </a:tr>
            </a:tbl>
          </a:graphicData>
        </a:graphic>
      </p:graphicFrame>
      <p:graphicFrame>
        <p:nvGraphicFramePr>
          <p:cNvPr id="3" name="Table 2">
            <a:extLst>
              <a:ext uri="{FF2B5EF4-FFF2-40B4-BE49-F238E27FC236}">
                <a16:creationId xmlns:a16="http://schemas.microsoft.com/office/drawing/2014/main" id="{3361D60C-42AC-4E82-A01A-CE8EEC330BB4}"/>
              </a:ext>
            </a:extLst>
          </p:cNvPr>
          <p:cNvGraphicFramePr>
            <a:graphicFrameLocks noGrp="1"/>
          </p:cNvGraphicFramePr>
          <p:nvPr>
            <p:extLst>
              <p:ext uri="{D42A27DB-BD31-4B8C-83A1-F6EECF244321}">
                <p14:modId xmlns:p14="http://schemas.microsoft.com/office/powerpoint/2010/main" val="2133061767"/>
              </p:ext>
            </p:extLst>
          </p:nvPr>
        </p:nvGraphicFramePr>
        <p:xfrm>
          <a:off x="166566" y="810986"/>
          <a:ext cx="11322699" cy="2775917"/>
        </p:xfrm>
        <a:graphic>
          <a:graphicData uri="http://schemas.openxmlformats.org/drawingml/2006/table">
            <a:tbl>
              <a:tblPr>
                <a:tableStyleId>{69CF1AB2-1976-4502-BF36-3FF5EA218861}</a:tableStyleId>
              </a:tblPr>
              <a:tblGrid>
                <a:gridCol w="1306634">
                  <a:extLst>
                    <a:ext uri="{9D8B030D-6E8A-4147-A177-3AD203B41FA5}">
                      <a16:colId xmlns:a16="http://schemas.microsoft.com/office/drawing/2014/main" val="2245908114"/>
                    </a:ext>
                  </a:extLst>
                </a:gridCol>
                <a:gridCol w="4978400">
                  <a:extLst>
                    <a:ext uri="{9D8B030D-6E8A-4147-A177-3AD203B41FA5}">
                      <a16:colId xmlns:a16="http://schemas.microsoft.com/office/drawing/2014/main" val="1685503331"/>
                    </a:ext>
                  </a:extLst>
                </a:gridCol>
                <a:gridCol w="5037665">
                  <a:extLst>
                    <a:ext uri="{9D8B030D-6E8A-4147-A177-3AD203B41FA5}">
                      <a16:colId xmlns:a16="http://schemas.microsoft.com/office/drawing/2014/main" val="3847727156"/>
                    </a:ext>
                  </a:extLst>
                </a:gridCol>
              </a:tblGrid>
              <a:tr h="252444">
                <a:tc>
                  <a:txBody>
                    <a:bodyPr/>
                    <a:lstStyle/>
                    <a:p>
                      <a:pPr rtl="0"/>
                      <a:r>
                        <a:rPr lang="en-IN" sz="12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67619" marR="67619" marT="45079" marB="45079" anchor="ctr">
                    <a:solidFill>
                      <a:schemeClr val="accent1"/>
                    </a:solidFill>
                  </a:tcPr>
                </a:tc>
                <a:tc>
                  <a:txBody>
                    <a:bodyPr/>
                    <a:lstStyle/>
                    <a:p>
                      <a:pPr rtl="0"/>
                      <a:r>
                        <a:rPr lang="en-IN" sz="12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a:t>
                      </a:r>
                    </a:p>
                  </a:txBody>
                  <a:tcPr marL="67619" marR="67619" marT="45079" marB="45079" anchor="ctr">
                    <a:solidFill>
                      <a:schemeClr val="accent1"/>
                    </a:solidFill>
                  </a:tcPr>
                </a:tc>
                <a:tc>
                  <a:txBody>
                    <a:bodyPr/>
                    <a:lstStyle/>
                    <a:p>
                      <a:pPr rtl="0"/>
                      <a:r>
                        <a:rPr lang="en-IN" sz="12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(RAG Chatbot)</a:t>
                      </a:r>
                    </a:p>
                  </a:txBody>
                  <a:tcPr marL="67619" marR="67619" marT="45079" marB="45079" anchor="ctr">
                    <a:solidFill>
                      <a:schemeClr val="accent1"/>
                    </a:solidFill>
                  </a:tcPr>
                </a:tc>
                <a:extLst>
                  <a:ext uri="{0D108BD9-81ED-4DB2-BD59-A6C34878D82A}">
                    <a16:rowId xmlns:a16="http://schemas.microsoft.com/office/drawing/2014/main" val="122849047"/>
                  </a:ext>
                </a:extLst>
              </a:tr>
              <a:tr h="425366">
                <a:tc>
                  <a:txBody>
                    <a:bodyPr/>
                    <a:lstStyle/>
                    <a:p>
                      <a:pPr rtl="0"/>
                      <a:r>
                        <a:rPr lang="en-IN" sz="1000" dirty="0">
                          <a:effectLst/>
                          <a:latin typeface="Calibri" panose="020F0502020204030204" pitchFamily="34" charset="0"/>
                          <a:ea typeface="Calibri" panose="020F0502020204030204" pitchFamily="34" charset="0"/>
                          <a:cs typeface="Calibri" panose="020F0502020204030204" pitchFamily="34" charset="0"/>
                        </a:rPr>
                        <a:t>Knowledge Access</a:t>
                      </a:r>
                      <a:endParaRPr lang="en-IN"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Static &amp; Siloed: Teams rely on "Tribal Knowledge" or search through disjointed folders and past emails.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Dynamic &amp; Centralized: Connects to a "Single Source of Truth" (Vector DB) containing all up-to-date company documents.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1349489213"/>
                  </a:ext>
                </a:extLst>
              </a:tr>
              <a:tr h="397934">
                <a:tc>
                  <a:txBody>
                    <a:bodyPr/>
                    <a:lstStyle/>
                    <a:p>
                      <a:pPr rtl="0"/>
                      <a:r>
                        <a:rPr lang="en-IN" sz="1000" dirty="0">
                          <a:effectLst/>
                          <a:latin typeface="Calibri" panose="020F0502020204030204" pitchFamily="34" charset="0"/>
                          <a:ea typeface="Calibri" panose="020F0502020204030204" pitchFamily="34" charset="0"/>
                          <a:cs typeface="Calibri" panose="020F0502020204030204" pitchFamily="34" charset="0"/>
                        </a:rPr>
                        <a:t>Response Accuracy</a:t>
                      </a:r>
                      <a:endParaRPr lang="en-IN"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Prone to Error: Manual copy-pasting leads to outdated technical specs or "hallucinations" (made-up facts).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a:effectLst/>
                          <a:latin typeface="Calibri" panose="020F0502020204030204" pitchFamily="34" charset="0"/>
                          <a:ea typeface="Calibri" panose="020F0502020204030204" pitchFamily="34" charset="0"/>
                          <a:cs typeface="Calibri" panose="020F0502020204030204" pitchFamily="34" charset="0"/>
                        </a:rPr>
                        <a:t>Grounded in Facts: AI retrieves real document chunks before answering, drastically reducing errors and hallucinations.</a:t>
                      </a:r>
                      <a:endParaRPr lang="en-US" sz="10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1755127880"/>
                  </a:ext>
                </a:extLst>
              </a:tr>
              <a:tr h="338666">
                <a:tc>
                  <a:txBody>
                    <a:bodyPr/>
                    <a:lstStyle/>
                    <a:p>
                      <a:pPr rtl="0"/>
                      <a:r>
                        <a:rPr lang="en-IN" sz="1000">
                          <a:effectLst/>
                          <a:latin typeface="Calibri" panose="020F0502020204030204" pitchFamily="34" charset="0"/>
                          <a:ea typeface="Calibri" panose="020F0502020204030204" pitchFamily="34" charset="0"/>
                          <a:cs typeface="Calibri" panose="020F0502020204030204" pitchFamily="34" charset="0"/>
                        </a:rPr>
                        <a:t>Search Mechanism</a:t>
                      </a:r>
                      <a:endParaRPr lang="en-IN" sz="10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Keyword Matching: Limited to exact word matches (</a:t>
                      </a:r>
                      <a:r>
                        <a:rPr lang="en-US" sz="1000" dirty="0" err="1">
                          <a:effectLst/>
                          <a:latin typeface="Calibri" panose="020F0502020204030204" pitchFamily="34" charset="0"/>
                          <a:ea typeface="Calibri" panose="020F0502020204030204" pitchFamily="34" charset="0"/>
                          <a:cs typeface="Calibri" panose="020F0502020204030204" pitchFamily="34" charset="0"/>
                        </a:rPr>
                        <a:t>Ctrl+F</a:t>
                      </a:r>
                      <a:r>
                        <a:rPr lang="en-US" sz="1000" dirty="0">
                          <a:effectLst/>
                          <a:latin typeface="Calibri" panose="020F0502020204030204" pitchFamily="34" charset="0"/>
                          <a:ea typeface="Calibri" panose="020F0502020204030204" pitchFamily="34" charset="0"/>
                          <a:cs typeface="Calibri" panose="020F0502020204030204" pitchFamily="34" charset="0"/>
                        </a:rPr>
                        <a:t>), often missing relevant but differently phrased info.</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Semantic Search: Understands the meaning of questions; finds relevant info even if the vocabulary differs.</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184372537"/>
                  </a:ext>
                </a:extLst>
              </a:tr>
              <a:tr h="468642">
                <a:tc>
                  <a:txBody>
                    <a:bodyPr/>
                    <a:lstStyle/>
                    <a:p>
                      <a:pPr rtl="0"/>
                      <a:r>
                        <a:rPr lang="en-IN" sz="1000">
                          <a:effectLst/>
                          <a:latin typeface="Calibri" panose="020F0502020204030204" pitchFamily="34" charset="0"/>
                          <a:ea typeface="Calibri" panose="020F0502020204030204" pitchFamily="34" charset="0"/>
                          <a:cs typeface="Calibri" panose="020F0502020204030204" pitchFamily="34" charset="0"/>
                        </a:rPr>
                        <a:t>Data Updates</a:t>
                      </a:r>
                      <a:endParaRPr lang="en-IN" sz="10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Retraining/Manual Edits: Requires expensive model retraining or manual database cleanup to add new info.</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Instant Indexing: Simply upload a new PDF to the folder; the system indexes it in minutes without retraining.</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2709863030"/>
                  </a:ext>
                </a:extLst>
              </a:tr>
              <a:tr h="381000">
                <a:tc>
                  <a:txBody>
                    <a:bodyPr/>
                    <a:lstStyle/>
                    <a:p>
                      <a:pPr rtl="0"/>
                      <a:r>
                        <a:rPr lang="en-IN" sz="1000">
                          <a:effectLst/>
                          <a:latin typeface="Calibri" panose="020F0502020204030204" pitchFamily="34" charset="0"/>
                          <a:ea typeface="Calibri" panose="020F0502020204030204" pitchFamily="34" charset="0"/>
                          <a:cs typeface="Calibri" panose="020F0502020204030204" pitchFamily="34" charset="0"/>
                        </a:rPr>
                        <a:t>Trust &amp; Verification</a:t>
                      </a:r>
                      <a:endParaRPr lang="en-IN" sz="10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Blind Faith: Hard to verify where a team member got a specific answer without deep manual digging.</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Automated Citations: Every answer includes direct links or names of the source documents for instant verification.</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3892153173"/>
                  </a:ext>
                </a:extLst>
              </a:tr>
              <a:tr h="421021">
                <a:tc>
                  <a:txBody>
                    <a:bodyPr/>
                    <a:lstStyle/>
                    <a:p>
                      <a:pPr rtl="0"/>
                      <a:r>
                        <a:rPr lang="en-IN" sz="1000">
                          <a:effectLst/>
                          <a:latin typeface="Calibri" panose="020F0502020204030204" pitchFamily="34" charset="0"/>
                          <a:ea typeface="Calibri" panose="020F0502020204030204" pitchFamily="34" charset="0"/>
                          <a:cs typeface="Calibri" panose="020F0502020204030204" pitchFamily="34" charset="0"/>
                        </a:rPr>
                        <a:t>Cost &amp; Speed</a:t>
                      </a:r>
                      <a:endParaRPr lang="en-IN" sz="10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High Overhead: Takes days/weeks of SME time; labor costs can exceed $5,000 per manual RFP.</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tc>
                  <a:txBody>
                    <a:bodyPr/>
                    <a:lstStyle/>
                    <a:p>
                      <a:pPr rtl="0"/>
                      <a:r>
                        <a:rPr lang="en-US" sz="1000" dirty="0">
                          <a:effectLst/>
                          <a:latin typeface="Calibri" panose="020F0502020204030204" pitchFamily="34" charset="0"/>
                          <a:ea typeface="Calibri" panose="020F0502020204030204" pitchFamily="34" charset="0"/>
                          <a:cs typeface="Calibri" panose="020F0502020204030204" pitchFamily="34" charset="0"/>
                        </a:rPr>
                        <a:t>High Efficiency: Generates 10x faster drafts; reduces response time by 40–70% and lowers cost per response by half.</a:t>
                      </a:r>
                      <a:endParaRPr lang="en-US" sz="10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67619" marR="67619" marT="45079" marB="45079" anchor="ctr"/>
                </a:tc>
                <a:extLst>
                  <a:ext uri="{0D108BD9-81ED-4DB2-BD59-A6C34878D82A}">
                    <a16:rowId xmlns:a16="http://schemas.microsoft.com/office/drawing/2014/main" val="1627157742"/>
                  </a:ext>
                </a:extLst>
              </a:tr>
            </a:tbl>
          </a:graphicData>
        </a:graphic>
      </p:graphicFrame>
    </p:spTree>
    <p:extLst>
      <p:ext uri="{BB962C8B-B14F-4D97-AF65-F5344CB8AC3E}">
        <p14:creationId xmlns:p14="http://schemas.microsoft.com/office/powerpoint/2010/main" val="37052309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YouTube to Docx</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15</a:t>
            </a:fld>
            <a:endParaRPr lang="en-US" dirty="0"/>
          </a:p>
        </p:txBody>
      </p:sp>
      <p:sp>
        <p:nvSpPr>
          <p:cNvPr id="6" name="TextBox 5">
            <a:extLst>
              <a:ext uri="{FF2B5EF4-FFF2-40B4-BE49-F238E27FC236}">
                <a16:creationId xmlns:a16="http://schemas.microsoft.com/office/drawing/2014/main" id="{FD4D01AB-8151-491B-B498-E57429C77E2F}"/>
              </a:ext>
            </a:extLst>
          </p:cNvPr>
          <p:cNvSpPr txBox="1"/>
          <p:nvPr/>
        </p:nvSpPr>
        <p:spPr>
          <a:xfrm>
            <a:off x="287866" y="1464734"/>
            <a:ext cx="11768667" cy="1600438"/>
          </a:xfrm>
          <a:prstGeom prst="rect">
            <a:avLst/>
          </a:prstGeom>
          <a:noFill/>
          <a:ln>
            <a:solidFill>
              <a:schemeClr val="accent1"/>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Build a Python program which will take </a:t>
            </a:r>
            <a:r>
              <a:rPr lang="en-IN" sz="1400" dirty="0" err="1">
                <a:latin typeface="Calibri" panose="020F0502020204030204" pitchFamily="34" charset="0"/>
                <a:ea typeface="Calibri" panose="020F0502020204030204" pitchFamily="34" charset="0"/>
                <a:cs typeface="Calibri" panose="020F0502020204030204" pitchFamily="34" charset="0"/>
              </a:rPr>
              <a:t>Youtube</a:t>
            </a:r>
            <a:r>
              <a:rPr lang="en-IN" sz="1400" dirty="0">
                <a:latin typeface="Calibri" panose="020F0502020204030204" pitchFamily="34" charset="0"/>
                <a:ea typeface="Calibri" panose="020F0502020204030204" pitchFamily="34" charset="0"/>
                <a:cs typeface="Calibri" panose="020F0502020204030204" pitchFamily="34" charset="0"/>
              </a:rPr>
              <a:t> URL as input reads only audio from the video and creates and docx file from the audio file with paragraph style</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should use only opensource models.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a:t>
            </a:r>
          </a:p>
          <a:p>
            <a:pPr lvl="1"/>
            <a:r>
              <a:rPr lang="en-IN" sz="1400" dirty="0">
                <a:latin typeface="Calibri" panose="020F0502020204030204" pitchFamily="34" charset="0"/>
                <a:ea typeface="Calibri" panose="020F0502020204030204" pitchFamily="34" charset="0"/>
                <a:cs typeface="Calibri" panose="020F0502020204030204" pitchFamily="34" charset="0"/>
              </a:rPr>
              <a:t>Docx file</a:t>
            </a:r>
          </a:p>
          <a:p>
            <a:endParaRPr lang="en-IN" sz="1400" dirty="0">
              <a:latin typeface="Calibri" panose="020F0502020204030204" pitchFamily="34" charset="0"/>
              <a:ea typeface="Calibri" panose="020F0502020204030204" pitchFamily="34" charset="0"/>
              <a:cs typeface="Calibri" panose="020F0502020204030204" pitchFamily="34" charset="0"/>
            </a:endParaRPr>
          </a:p>
        </p:txBody>
      </p:sp>
      <p:sp>
        <p:nvSpPr>
          <p:cNvPr id="19" name="Rectangle 1">
            <a:extLst>
              <a:ext uri="{FF2B5EF4-FFF2-40B4-BE49-F238E27FC236}">
                <a16:creationId xmlns:a16="http://schemas.microsoft.com/office/drawing/2014/main" id="{52924926-B69F-4FC3-B523-239AC6621E00}"/>
              </a:ext>
            </a:extLst>
          </p:cNvPr>
          <p:cNvSpPr>
            <a:spLocks noGrp="1" noChangeArrowheads="1"/>
          </p:cNvSpPr>
          <p:nvPr>
            <p:ph type="body" sz="quarter" idx="12"/>
          </p:nvPr>
        </p:nvSpPr>
        <p:spPr bwMode="auto">
          <a:xfrm>
            <a:off x="203887" y="4114513"/>
            <a:ext cx="11852646" cy="241912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altLang="en-US" sz="1400" b="1" dirty="0">
                <a:ea typeface="Calibri" panose="020F0502020204030204" pitchFamily="34" charset="0"/>
                <a:cs typeface="Calibri" panose="020F0502020204030204" pitchFamily="34" charset="0"/>
              </a:rPr>
              <a:t>Ingestion Layer (</a:t>
            </a:r>
            <a:r>
              <a:rPr lang="en-US" altLang="en-US" sz="1400" b="1" dirty="0" err="1">
                <a:ea typeface="Calibri" panose="020F0502020204030204" pitchFamily="34" charset="0"/>
                <a:cs typeface="Calibri" panose="020F0502020204030204" pitchFamily="34" charset="0"/>
              </a:rPr>
              <a:t>yt-dlp</a:t>
            </a:r>
            <a:r>
              <a:rPr lang="en-US" altLang="en-US" sz="1400" b="1" dirty="0">
                <a:ea typeface="Calibri" panose="020F0502020204030204" pitchFamily="34" charset="0"/>
                <a:cs typeface="Calibri" panose="020F0502020204030204" pitchFamily="34" charset="0"/>
              </a:rPr>
              <a:t>): </a:t>
            </a:r>
            <a:r>
              <a:rPr lang="en-US" altLang="en-US" sz="1400" dirty="0">
                <a:ea typeface="Calibri" panose="020F0502020204030204" pitchFamily="34" charset="0"/>
                <a:cs typeface="Calibri" panose="020F0502020204030204" pitchFamily="34" charset="0"/>
              </a:rPr>
              <a:t>Acts as the "Data Fetcher." It takes the target YouTube URL and extracts the high-quality audio stream, saving it locally as a temporary file for processing.</a:t>
            </a:r>
          </a:p>
          <a:p>
            <a:pPr marL="0" indent="0">
              <a:buNone/>
            </a:pPr>
            <a:r>
              <a:rPr lang="en-US" altLang="en-US" sz="1400" b="1" dirty="0">
                <a:ea typeface="Calibri" panose="020F0502020204030204" pitchFamily="34" charset="0"/>
                <a:cs typeface="Calibri" panose="020F0502020204030204" pitchFamily="34" charset="0"/>
              </a:rPr>
              <a:t>Intelligence Layer (</a:t>
            </a:r>
            <a:r>
              <a:rPr lang="en-US" altLang="en-US" sz="1400" b="1" dirty="0" err="1">
                <a:ea typeface="Calibri" panose="020F0502020204030204" pitchFamily="34" charset="0"/>
                <a:cs typeface="Calibri" panose="020F0502020204030204" pitchFamily="34" charset="0"/>
              </a:rPr>
              <a:t>OpenAI</a:t>
            </a:r>
            <a:r>
              <a:rPr lang="en-US" altLang="en-US" sz="1400" b="1" dirty="0">
                <a:ea typeface="Calibri" panose="020F0502020204030204" pitchFamily="34" charset="0"/>
                <a:cs typeface="Calibri" panose="020F0502020204030204" pitchFamily="34" charset="0"/>
              </a:rPr>
              <a:t> Whisper): </a:t>
            </a:r>
            <a:r>
              <a:rPr lang="en-US" altLang="en-US" sz="1400" dirty="0">
                <a:ea typeface="Calibri" panose="020F0502020204030204" pitchFamily="34" charset="0"/>
                <a:cs typeface="Calibri" panose="020F0502020204030204" pitchFamily="34" charset="0"/>
              </a:rPr>
              <a:t>The "Brain." It loads a neural network model to process the raw audio file, performing speech-to-text conversion to generate a transcript with precise metadata (segments and timestamps).</a:t>
            </a:r>
          </a:p>
          <a:p>
            <a:pPr marL="0" indent="0">
              <a:buNone/>
            </a:pPr>
            <a:r>
              <a:rPr lang="en-US" altLang="en-US" sz="1400" b="1" dirty="0">
                <a:ea typeface="Calibri" panose="020F0502020204030204" pitchFamily="34" charset="0"/>
                <a:cs typeface="Calibri" panose="020F0502020204030204" pitchFamily="34" charset="0"/>
              </a:rPr>
              <a:t>Parsing Layer (Python Logic): </a:t>
            </a:r>
            <a:r>
              <a:rPr lang="en-US" altLang="en-US" sz="1400" dirty="0">
                <a:ea typeface="Calibri" panose="020F0502020204030204" pitchFamily="34" charset="0"/>
                <a:cs typeface="Calibri" panose="020F0502020204030204" pitchFamily="34" charset="0"/>
              </a:rPr>
              <a:t>Acts as the "Logic Controller." It iterates through the raw Whisper segments and groups them into logical paragraphs based on sentence punctuation and count to ensure readability.</a:t>
            </a:r>
          </a:p>
          <a:p>
            <a:pPr marL="0" indent="0">
              <a:buNone/>
            </a:pPr>
            <a:r>
              <a:rPr lang="en-US" altLang="en-US" sz="1400" b="1" dirty="0">
                <a:ea typeface="Calibri" panose="020F0502020204030204" pitchFamily="34" charset="0"/>
                <a:cs typeface="Calibri" panose="020F0502020204030204" pitchFamily="34" charset="0"/>
              </a:rPr>
              <a:t>Synthesis Layer (Python-Docx): </a:t>
            </a:r>
            <a:r>
              <a:rPr lang="en-US" altLang="en-US" sz="1400" dirty="0">
                <a:ea typeface="Calibri" panose="020F0502020204030204" pitchFamily="34" charset="0"/>
                <a:cs typeface="Calibri" panose="020F0502020204030204" pitchFamily="34" charset="0"/>
              </a:rPr>
              <a:t>The "Document Builder." It maps the parsed text into a Microsoft Word structure, applying specific font styles, headings, and paragraph spacing.</a:t>
            </a:r>
          </a:p>
          <a:p>
            <a:pPr marL="0" indent="0">
              <a:buNone/>
            </a:pPr>
            <a:r>
              <a:rPr lang="en-US" altLang="en-US" sz="1400" b="1" dirty="0">
                <a:ea typeface="Calibri" panose="020F0502020204030204" pitchFamily="34" charset="0"/>
                <a:cs typeface="Calibri" panose="020F0502020204030204" pitchFamily="34" charset="0"/>
              </a:rPr>
              <a:t>Assembly Layer (OS &amp; Random Libs): </a:t>
            </a:r>
            <a:r>
              <a:rPr lang="en-US" altLang="en-US" sz="1400" dirty="0">
                <a:ea typeface="Calibri" panose="020F0502020204030204" pitchFamily="34" charset="0"/>
                <a:cs typeface="Calibri" panose="020F0502020204030204" pitchFamily="34" charset="0"/>
              </a:rPr>
              <a:t>The "File Manager." It generates a unique filename using random strings to prevent overwriting, saves the final .docx file, and performs a cleanup by deleting the temporary audio file.</a:t>
            </a: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8" name="Rectangle: Rounded Corners 7">
            <a:extLst>
              <a:ext uri="{FF2B5EF4-FFF2-40B4-BE49-F238E27FC236}">
                <a16:creationId xmlns:a16="http://schemas.microsoft.com/office/drawing/2014/main" id="{DE505FAC-FE37-4086-97E2-1FBC60235D94}"/>
              </a:ext>
            </a:extLst>
          </p:cNvPr>
          <p:cNvSpPr/>
          <p:nvPr/>
        </p:nvSpPr>
        <p:spPr>
          <a:xfrm>
            <a:off x="203887" y="3877025"/>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0" name="Rectangle: Rounded Corners 9">
            <a:extLst>
              <a:ext uri="{FF2B5EF4-FFF2-40B4-BE49-F238E27FC236}">
                <a16:creationId xmlns:a16="http://schemas.microsoft.com/office/drawing/2014/main" id="{C1CE664E-82ED-4612-A95E-B9D692C2C041}"/>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52686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0A0DD-F1F7-4B4B-9DB8-11754C5802A1}"/>
              </a:ext>
            </a:extLst>
          </p:cNvPr>
          <p:cNvSpPr>
            <a:spLocks noGrp="1"/>
          </p:cNvSpPr>
          <p:nvPr>
            <p:ph type="body" sz="quarter" idx="10"/>
          </p:nvPr>
        </p:nvSpPr>
        <p:spPr/>
        <p:txBody>
          <a:bodyPr/>
          <a:lstStyle/>
          <a:p>
            <a:r>
              <a:rPr lang="en-IN" dirty="0"/>
              <a:t>YouTube to DOCX – System Architecture</a:t>
            </a:r>
          </a:p>
        </p:txBody>
      </p:sp>
      <p:sp>
        <p:nvSpPr>
          <p:cNvPr id="4" name="Slide Number Placeholder 3">
            <a:extLst>
              <a:ext uri="{FF2B5EF4-FFF2-40B4-BE49-F238E27FC236}">
                <a16:creationId xmlns:a16="http://schemas.microsoft.com/office/drawing/2014/main" id="{F024B254-065B-4CB9-8097-9B5443E04780}"/>
              </a:ext>
            </a:extLst>
          </p:cNvPr>
          <p:cNvSpPr>
            <a:spLocks noGrp="1"/>
          </p:cNvSpPr>
          <p:nvPr>
            <p:ph type="sldNum" sz="quarter" idx="15"/>
          </p:nvPr>
        </p:nvSpPr>
        <p:spPr/>
        <p:txBody>
          <a:bodyPr/>
          <a:lstStyle/>
          <a:p>
            <a:fld id="{D6A94BC8-5033-4C8B-8434-02718827CC88}" type="slidenum">
              <a:rPr lang="en-US" smtClean="0"/>
              <a:pPr/>
              <a:t>16</a:t>
            </a:fld>
            <a:endParaRPr lang="en-US" dirty="0"/>
          </a:p>
        </p:txBody>
      </p:sp>
      <p:grpSp>
        <p:nvGrpSpPr>
          <p:cNvPr id="11" name="Group 10">
            <a:extLst>
              <a:ext uri="{FF2B5EF4-FFF2-40B4-BE49-F238E27FC236}">
                <a16:creationId xmlns:a16="http://schemas.microsoft.com/office/drawing/2014/main" id="{7C7D6FAB-9BB2-4B35-9CFF-4AA25BB00EA4}"/>
              </a:ext>
            </a:extLst>
          </p:cNvPr>
          <p:cNvGrpSpPr/>
          <p:nvPr/>
        </p:nvGrpSpPr>
        <p:grpSpPr>
          <a:xfrm>
            <a:off x="1219200" y="990070"/>
            <a:ext cx="9753600" cy="5572125"/>
            <a:chOff x="1219200" y="990070"/>
            <a:chExt cx="9753600" cy="5572125"/>
          </a:xfrm>
        </p:grpSpPr>
        <p:pic>
          <p:nvPicPr>
            <p:cNvPr id="9" name="Picture 8">
              <a:extLst>
                <a:ext uri="{FF2B5EF4-FFF2-40B4-BE49-F238E27FC236}">
                  <a16:creationId xmlns:a16="http://schemas.microsoft.com/office/drawing/2014/main" id="{C76DA645-6272-4817-911F-2CF7EECC1783}"/>
                </a:ext>
              </a:extLst>
            </p:cNvPr>
            <p:cNvPicPr>
              <a:picLocks noChangeAspect="1"/>
            </p:cNvPicPr>
            <p:nvPr/>
          </p:nvPicPr>
          <p:blipFill>
            <a:blip r:embed="rId2"/>
            <a:stretch>
              <a:fillRect/>
            </a:stretch>
          </p:blipFill>
          <p:spPr>
            <a:xfrm>
              <a:off x="1219200" y="990070"/>
              <a:ext cx="9753600" cy="5572125"/>
            </a:xfrm>
            <a:prstGeom prst="rect">
              <a:avLst/>
            </a:prstGeom>
          </p:spPr>
        </p:pic>
        <p:sp>
          <p:nvSpPr>
            <p:cNvPr id="10" name="Rectangle 9">
              <a:extLst>
                <a:ext uri="{FF2B5EF4-FFF2-40B4-BE49-F238E27FC236}">
                  <a16:creationId xmlns:a16="http://schemas.microsoft.com/office/drawing/2014/main" id="{130104BB-A4CF-4F72-8E32-27C3F651A280}"/>
                </a:ext>
              </a:extLst>
            </p:cNvPr>
            <p:cNvSpPr/>
            <p:nvPr/>
          </p:nvSpPr>
          <p:spPr>
            <a:xfrm>
              <a:off x="9939867" y="5698067"/>
              <a:ext cx="956733" cy="79480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594303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p:txBody>
          <a:bodyPr/>
          <a:lstStyle/>
          <a:p>
            <a:fld id="{D6A94BC8-5033-4C8B-8434-02718827CC88}" type="slidenum">
              <a:rPr lang="en-US" smtClean="0"/>
              <a:pPr/>
              <a:t>17</a:t>
            </a:fld>
            <a:endParaRPr lang="en-US" dirty="0"/>
          </a:p>
        </p:txBody>
      </p:sp>
      <p:sp>
        <p:nvSpPr>
          <p:cNvPr id="10" name="Rectangle: Rounded Corners 9">
            <a:extLst>
              <a:ext uri="{FF2B5EF4-FFF2-40B4-BE49-F238E27FC236}">
                <a16:creationId xmlns:a16="http://schemas.microsoft.com/office/drawing/2014/main" id="{10195EE2-9992-43E9-AC13-44B2E82E557C}"/>
              </a:ext>
            </a:extLst>
          </p:cNvPr>
          <p:cNvSpPr/>
          <p:nvPr/>
        </p:nvSpPr>
        <p:spPr>
          <a:xfrm>
            <a:off x="220824" y="3899201"/>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graphicFrame>
        <p:nvGraphicFramePr>
          <p:cNvPr id="8" name="Table 7">
            <a:extLst>
              <a:ext uri="{FF2B5EF4-FFF2-40B4-BE49-F238E27FC236}">
                <a16:creationId xmlns:a16="http://schemas.microsoft.com/office/drawing/2014/main" id="{2941AB92-2CB8-4432-870F-EF3CBFCD1A62}"/>
              </a:ext>
            </a:extLst>
          </p:cNvPr>
          <p:cNvGraphicFramePr>
            <a:graphicFrameLocks noGrp="1"/>
          </p:cNvGraphicFramePr>
          <p:nvPr>
            <p:extLst>
              <p:ext uri="{D42A27DB-BD31-4B8C-83A1-F6EECF244321}">
                <p14:modId xmlns:p14="http://schemas.microsoft.com/office/powerpoint/2010/main" val="973350669"/>
              </p:ext>
            </p:extLst>
          </p:nvPr>
        </p:nvGraphicFramePr>
        <p:xfrm>
          <a:off x="313267" y="901331"/>
          <a:ext cx="11396134" cy="2218058"/>
        </p:xfrm>
        <a:graphic>
          <a:graphicData uri="http://schemas.openxmlformats.org/drawingml/2006/table">
            <a:tbl>
              <a:tblPr>
                <a:tableStyleId>{69CF1AB2-1976-4502-BF36-3FF5EA218861}</a:tableStyleId>
              </a:tblPr>
              <a:tblGrid>
                <a:gridCol w="1826796">
                  <a:extLst>
                    <a:ext uri="{9D8B030D-6E8A-4147-A177-3AD203B41FA5}">
                      <a16:colId xmlns:a16="http://schemas.microsoft.com/office/drawing/2014/main" val="308077929"/>
                    </a:ext>
                  </a:extLst>
                </a:gridCol>
                <a:gridCol w="2484101">
                  <a:extLst>
                    <a:ext uri="{9D8B030D-6E8A-4147-A177-3AD203B41FA5}">
                      <a16:colId xmlns:a16="http://schemas.microsoft.com/office/drawing/2014/main" val="2748486077"/>
                    </a:ext>
                  </a:extLst>
                </a:gridCol>
                <a:gridCol w="7085237">
                  <a:extLst>
                    <a:ext uri="{9D8B030D-6E8A-4147-A177-3AD203B41FA5}">
                      <a16:colId xmlns:a16="http://schemas.microsoft.com/office/drawing/2014/main" val="344548139"/>
                    </a:ext>
                  </a:extLst>
                </a:gridCol>
              </a:tblGrid>
              <a:tr h="282873">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75769" marR="75769" marT="50513" marB="50513"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Technical Implementation</a:t>
                      </a:r>
                    </a:p>
                  </a:txBody>
                  <a:tcPr marL="75769" marR="75769" marT="50513" marB="50513"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User Benefit</a:t>
                      </a:r>
                    </a:p>
                  </a:txBody>
                  <a:tcPr marL="75769" marR="75769" marT="50513" marB="50513" anchor="ctr">
                    <a:solidFill>
                      <a:schemeClr val="accent1"/>
                    </a:solidFill>
                  </a:tcPr>
                </a:tc>
                <a:extLst>
                  <a:ext uri="{0D108BD9-81ED-4DB2-BD59-A6C34878D82A}">
                    <a16:rowId xmlns:a16="http://schemas.microsoft.com/office/drawing/2014/main" val="811296307"/>
                  </a:ext>
                </a:extLst>
              </a:tr>
              <a:tr h="379672">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High-Fidelity Transcription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err="1">
                          <a:effectLst/>
                          <a:latin typeface="Calibri" panose="020F0502020204030204" pitchFamily="34" charset="0"/>
                          <a:ea typeface="Calibri" panose="020F0502020204030204" pitchFamily="34" charset="0"/>
                          <a:cs typeface="Calibri" panose="020F0502020204030204" pitchFamily="34" charset="0"/>
                        </a:rPr>
                        <a:t>OpenAI</a:t>
                      </a:r>
                      <a:r>
                        <a:rPr lang="en-IN" sz="1200" dirty="0">
                          <a:effectLst/>
                          <a:latin typeface="Calibri" panose="020F0502020204030204" pitchFamily="34" charset="0"/>
                          <a:ea typeface="Calibri" panose="020F0502020204030204" pitchFamily="34" charset="0"/>
                          <a:cs typeface="Calibri" panose="020F0502020204030204" pitchFamily="34" charset="0"/>
                        </a:rPr>
                        <a:t> Whisper (Base/Small Model)</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Converts complex audio into high-accuracy text, capturing technical jargon correctly.</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2665466731"/>
                  </a:ext>
                </a:extLst>
              </a:tr>
              <a:tr h="3302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Intelligent Paragraphing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Heuristic Punctuation Logic</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Transforms a single "wall of text" into readable, logically grouped paragraphs for professional use.</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1125178782"/>
                  </a:ext>
                </a:extLst>
              </a:tr>
              <a:tr h="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Automated Formatting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Python-Docx Library Integration</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Saves time by automatically applying headings, font styles (Arial), and metadata without manual editing.</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3633577151"/>
                  </a:ext>
                </a:extLst>
              </a:tr>
              <a:tr h="33416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Conflict-Free Exports</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Randomized UUID Filenaming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Prevents data loss by ensuring every run creates a unique file, allowing for bulk processing without overwrites.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3315837384"/>
                  </a:ext>
                </a:extLst>
              </a:tr>
              <a:tr h="287867">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Hardware Compatibility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FP32 CPU Fallback Execution</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Ensures the script runs on standard laptops/PCs without requiring expensive NVIDIA GPUs.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753539879"/>
                  </a:ext>
                </a:extLst>
              </a:tr>
              <a:tr h="287867">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Hygiene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Automated Temporary File Cleanup</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Keeps the local workspace clean by deleting heavy audio files immediately after the document is generated.</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75769" marR="75769" marT="50513" marB="50513" anchor="ctr"/>
                </a:tc>
                <a:extLst>
                  <a:ext uri="{0D108BD9-81ED-4DB2-BD59-A6C34878D82A}">
                    <a16:rowId xmlns:a16="http://schemas.microsoft.com/office/drawing/2014/main" val="637066506"/>
                  </a:ext>
                </a:extLst>
              </a:tr>
            </a:tbl>
          </a:graphicData>
        </a:graphic>
      </p:graphicFrame>
      <p:graphicFrame>
        <p:nvGraphicFramePr>
          <p:cNvPr id="9" name="Table 8">
            <a:extLst>
              <a:ext uri="{FF2B5EF4-FFF2-40B4-BE49-F238E27FC236}">
                <a16:creationId xmlns:a16="http://schemas.microsoft.com/office/drawing/2014/main" id="{A54B7750-5F1D-4590-8C1A-45E35BF0FAB4}"/>
              </a:ext>
            </a:extLst>
          </p:cNvPr>
          <p:cNvGraphicFramePr>
            <a:graphicFrameLocks noGrp="1"/>
          </p:cNvGraphicFramePr>
          <p:nvPr>
            <p:extLst>
              <p:ext uri="{D42A27DB-BD31-4B8C-83A1-F6EECF244321}">
                <p14:modId xmlns:p14="http://schemas.microsoft.com/office/powerpoint/2010/main" val="2829846018"/>
              </p:ext>
            </p:extLst>
          </p:nvPr>
        </p:nvGraphicFramePr>
        <p:xfrm>
          <a:off x="220824" y="4177884"/>
          <a:ext cx="9939831" cy="2056408"/>
        </p:xfrm>
        <a:graphic>
          <a:graphicData uri="http://schemas.openxmlformats.org/drawingml/2006/table">
            <a:tbl>
              <a:tblPr>
                <a:tableStyleId>{69CF1AB2-1976-4502-BF36-3FF5EA218861}</a:tableStyleId>
              </a:tblPr>
              <a:tblGrid>
                <a:gridCol w="1249191">
                  <a:extLst>
                    <a:ext uri="{9D8B030D-6E8A-4147-A177-3AD203B41FA5}">
                      <a16:colId xmlns:a16="http://schemas.microsoft.com/office/drawing/2014/main" val="1663041419"/>
                    </a:ext>
                  </a:extLst>
                </a:gridCol>
                <a:gridCol w="2750101">
                  <a:extLst>
                    <a:ext uri="{9D8B030D-6E8A-4147-A177-3AD203B41FA5}">
                      <a16:colId xmlns:a16="http://schemas.microsoft.com/office/drawing/2014/main" val="1371120123"/>
                    </a:ext>
                  </a:extLst>
                </a:gridCol>
                <a:gridCol w="5940539">
                  <a:extLst>
                    <a:ext uri="{9D8B030D-6E8A-4147-A177-3AD203B41FA5}">
                      <a16:colId xmlns:a16="http://schemas.microsoft.com/office/drawing/2014/main" val="1688551956"/>
                    </a:ext>
                  </a:extLst>
                </a:gridCol>
              </a:tblGrid>
              <a:tr h="364158">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Category</a:t>
                      </a:r>
                    </a:p>
                  </a:txBody>
                  <a:tcPr marL="97542" marR="97542" marT="65028" marB="65028"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 Item</a:t>
                      </a:r>
                    </a:p>
                  </a:txBody>
                  <a:tcPr marL="97542" marR="97542" marT="65028" marB="65028"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97542" marR="97542" marT="65028" marB="65028" anchor="ctr">
                    <a:solidFill>
                      <a:schemeClr val="accent1"/>
                    </a:solidFill>
                  </a:tcPr>
                </a:tc>
                <a:extLst>
                  <a:ext uri="{0D108BD9-81ED-4DB2-BD59-A6C34878D82A}">
                    <a16:rowId xmlns:a16="http://schemas.microsoft.com/office/drawing/2014/main" val="223311366"/>
                  </a:ext>
                </a:extLst>
              </a:tr>
              <a:tr h="406309">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Documents</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Formatted .docx Transcript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a:effectLst/>
                          <a:latin typeface="Calibri" panose="020F0502020204030204" pitchFamily="34" charset="0"/>
                          <a:ea typeface="Calibri" panose="020F0502020204030204" pitchFamily="34" charset="0"/>
                          <a:cs typeface="Calibri" panose="020F0502020204030204" pitchFamily="34" charset="0"/>
                        </a:rPr>
                        <a:t>The final user-facing product featuring unique filenames and readable paragraphs.</a:t>
                      </a:r>
                      <a:endParaRPr lang="en-US"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116371269"/>
                  </a:ext>
                </a:extLst>
              </a:tr>
              <a:tr h="347133">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Code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Python Source Code (.</a:t>
                      </a:r>
                      <a:r>
                        <a:rPr lang="en-IN" sz="1200" dirty="0" err="1">
                          <a:effectLst/>
                          <a:latin typeface="Calibri" panose="020F0502020204030204" pitchFamily="34" charset="0"/>
                          <a:ea typeface="Calibri" panose="020F0502020204030204" pitchFamily="34" charset="0"/>
                          <a:cs typeface="Calibri" panose="020F0502020204030204" pitchFamily="34" charset="0"/>
                        </a:rPr>
                        <a:t>py</a:t>
                      </a:r>
                      <a:r>
                        <a:rPr lang="en-IN" sz="1200" dirty="0">
                          <a:effectLst/>
                          <a:latin typeface="Calibri" panose="020F0502020204030204" pitchFamily="34" charset="0"/>
                          <a:ea typeface="Calibri" panose="020F0502020204030204" pitchFamily="34" charset="0"/>
                          <a:cs typeface="Calibri" panose="020F0502020204030204" pitchFamily="34" charset="0"/>
                        </a:rPr>
                        <a: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Demonstrates the technical implementation of Whisper, </a:t>
                      </a:r>
                      <a:r>
                        <a:rPr lang="en-US" sz="1200" dirty="0" err="1">
                          <a:effectLst/>
                          <a:latin typeface="Calibri" panose="020F0502020204030204" pitchFamily="34" charset="0"/>
                          <a:ea typeface="Calibri" panose="020F0502020204030204" pitchFamily="34" charset="0"/>
                          <a:cs typeface="Calibri" panose="020F0502020204030204" pitchFamily="34" charset="0"/>
                        </a:rPr>
                        <a:t>yt-dlp</a:t>
                      </a:r>
                      <a:r>
                        <a:rPr lang="en-US" sz="1200" dirty="0">
                          <a:effectLst/>
                          <a:latin typeface="Calibri" panose="020F0502020204030204" pitchFamily="34" charset="0"/>
                          <a:ea typeface="Calibri" panose="020F0502020204030204" pitchFamily="34" charset="0"/>
                          <a:cs typeface="Calibri" panose="020F0502020204030204" pitchFamily="34" charset="0"/>
                        </a:rPr>
                        <a:t>, and python-docx integration.</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2948484450"/>
                  </a:ext>
                </a:extLst>
              </a:tr>
              <a:tr h="3048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Segmented Transcript Data</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Verifies the accuracy of the AI transcription and the effectiveness of the paragraphing logic.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329418114"/>
                  </a:ext>
                </a:extLst>
              </a:tr>
              <a:tr h="305131">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Architecture</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System Architecture Diagram</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Explains the "How" for technical stakeholders, detailing the flow from URL to Word doc.</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4267666285"/>
                  </a:ext>
                </a:extLst>
              </a:tr>
              <a:tr h="305617">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Environment</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requirements.txt / Dependency List</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Ensures portability and easy setup of the Python environment and </a:t>
                      </a:r>
                      <a:r>
                        <a:rPr lang="en-US" sz="1200" dirty="0" err="1">
                          <a:effectLst/>
                          <a:latin typeface="Calibri" panose="020F0502020204030204" pitchFamily="34" charset="0"/>
                          <a:ea typeface="Calibri" panose="020F0502020204030204" pitchFamily="34" charset="0"/>
                          <a:cs typeface="Calibri" panose="020F0502020204030204" pitchFamily="34" charset="0"/>
                        </a:rPr>
                        <a:t>FFmpeg</a:t>
                      </a:r>
                      <a:r>
                        <a:rPr lang="en-US" sz="1200" dirty="0">
                          <a:effectLst/>
                          <a:latin typeface="Calibri" panose="020F0502020204030204" pitchFamily="34" charset="0"/>
                          <a:ea typeface="Calibri" panose="020F0502020204030204" pitchFamily="34" charset="0"/>
                          <a:cs typeface="Calibri" panose="020F0502020204030204" pitchFamily="34" charset="0"/>
                        </a:rPr>
                        <a:t> paths.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97542" marR="97542" marT="65028" marB="65028" anchor="ctr"/>
                </a:tc>
                <a:extLst>
                  <a:ext uri="{0D108BD9-81ED-4DB2-BD59-A6C34878D82A}">
                    <a16:rowId xmlns:a16="http://schemas.microsoft.com/office/drawing/2014/main" val="2917304064"/>
                  </a:ext>
                </a:extLst>
              </a:tr>
            </a:tbl>
          </a:graphicData>
        </a:graphic>
      </p:graphicFrame>
      <p:graphicFrame>
        <p:nvGraphicFramePr>
          <p:cNvPr id="12" name="Object 11">
            <a:extLst>
              <a:ext uri="{FF2B5EF4-FFF2-40B4-BE49-F238E27FC236}">
                <a16:creationId xmlns:a16="http://schemas.microsoft.com/office/drawing/2014/main" id="{45A99BD2-25D2-4C49-8F73-9154ADAA3CC6}"/>
              </a:ext>
            </a:extLst>
          </p:cNvPr>
          <p:cNvGraphicFramePr>
            <a:graphicFrameLocks noChangeAspect="1"/>
          </p:cNvGraphicFramePr>
          <p:nvPr>
            <p:extLst>
              <p:ext uri="{D42A27DB-BD31-4B8C-83A1-F6EECF244321}">
                <p14:modId xmlns:p14="http://schemas.microsoft.com/office/powerpoint/2010/main" val="937719039"/>
              </p:ext>
            </p:extLst>
          </p:nvPr>
        </p:nvGraphicFramePr>
        <p:xfrm>
          <a:off x="10795001" y="4820325"/>
          <a:ext cx="914400" cy="771525"/>
        </p:xfrm>
        <a:graphic>
          <a:graphicData uri="http://schemas.openxmlformats.org/presentationml/2006/ole">
            <mc:AlternateContent xmlns:mc="http://schemas.openxmlformats.org/markup-compatibility/2006">
              <mc:Choice xmlns:v="urn:schemas-microsoft-com:vml" Requires="v">
                <p:oleObj spid="_x0000_s4110" name="Document" showAsIcon="1" r:id="rId3" imgW="914400" imgH="771525" progId="Word.Document.12">
                  <p:embed/>
                </p:oleObj>
              </mc:Choice>
              <mc:Fallback>
                <p:oleObj name="Document" showAsIcon="1" r:id="rId3" imgW="914400" imgH="771525" progId="Word.Document.12">
                  <p:embed/>
                  <p:pic>
                    <p:nvPicPr>
                      <p:cNvPr id="0" name=""/>
                      <p:cNvPicPr/>
                      <p:nvPr/>
                    </p:nvPicPr>
                    <p:blipFill>
                      <a:blip r:embed="rId4"/>
                      <a:stretch>
                        <a:fillRect/>
                      </a:stretch>
                    </p:blipFill>
                    <p:spPr>
                      <a:xfrm>
                        <a:off x="10795001" y="4820325"/>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39534038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2EB0813-2FD5-42EF-AC26-A1E1B205D2C1}"/>
              </a:ext>
            </a:extLst>
          </p:cNvPr>
          <p:cNvSpPr>
            <a:spLocks noGrp="1"/>
          </p:cNvSpPr>
          <p:nvPr>
            <p:ph type="ctrTitle"/>
          </p:nvPr>
        </p:nvSpPr>
        <p:spPr/>
        <p:txBody>
          <a:bodyPr/>
          <a:lstStyle/>
          <a:p>
            <a:r>
              <a:rPr lang="en-US" dirty="0"/>
              <a:t>Thank You</a:t>
            </a:r>
            <a:endParaRPr lang="en-IN" dirty="0"/>
          </a:p>
        </p:txBody>
      </p:sp>
    </p:spTree>
    <p:extLst>
      <p:ext uri="{BB962C8B-B14F-4D97-AF65-F5344CB8AC3E}">
        <p14:creationId xmlns:p14="http://schemas.microsoft.com/office/powerpoint/2010/main" val="617055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chor="ctr">
            <a:normAutofit/>
          </a:bodyPr>
          <a:lstStyle/>
          <a:p>
            <a:r>
              <a:rPr lang="en-IN" dirty="0"/>
              <a:t>Agenda</a:t>
            </a:r>
          </a:p>
        </p:txBody>
      </p:sp>
      <p:sp>
        <p:nvSpPr>
          <p:cNvPr id="4" name="Slide Number Placeholder 3">
            <a:extLst>
              <a:ext uri="{FF2B5EF4-FFF2-40B4-BE49-F238E27FC236}">
                <a16:creationId xmlns:a16="http://schemas.microsoft.com/office/drawing/2014/main" id="{E3A8B9F8-BD62-30F5-107F-56A4E53F9739}"/>
              </a:ext>
            </a:extLst>
          </p:cNvPr>
          <p:cNvSpPr>
            <a:spLocks noGrp="1"/>
          </p:cNvSpPr>
          <p:nvPr>
            <p:ph type="sldNum" sz="quarter" idx="15"/>
          </p:nvPr>
        </p:nvSpPr>
        <p:spPr/>
        <p:txBody>
          <a:bodyPr/>
          <a:lstStyle/>
          <a:p>
            <a:fld id="{D6A94BC8-5033-4C8B-8434-02718827CC88}" type="slidenum">
              <a:rPr lang="en-US" smtClean="0"/>
              <a:pPr/>
              <a:t>2</a:t>
            </a:fld>
            <a:endParaRPr lang="en-US" dirty="0"/>
          </a:p>
        </p:txBody>
      </p:sp>
      <p:sp>
        <p:nvSpPr>
          <p:cNvPr id="3" name="Rectangle 2"/>
          <p:cNvSpPr/>
          <p:nvPr/>
        </p:nvSpPr>
        <p:spPr>
          <a:xfrm>
            <a:off x="4538134" y="1363132"/>
            <a:ext cx="3953933" cy="3416320"/>
          </a:xfrm>
          <a:prstGeom prst="rect">
            <a:avLst/>
          </a:prstGeom>
        </p:spPr>
        <p:txBody>
          <a:bodyPr wrap="square" lIns="91440" tIns="45720" rIns="91440" bIns="45720" anchor="t">
            <a:spAutoFit/>
          </a:bodyPr>
          <a:lstStyle/>
          <a:p>
            <a:pPr marL="28575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Synthetic Radio Host</a:t>
            </a:r>
          </a:p>
          <a:p>
            <a:pPr marL="285750" lvl="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Financial Detective</a:t>
            </a:r>
          </a:p>
          <a:p>
            <a:pPr marL="285750" lvl="0" indent="-285750">
              <a:lnSpc>
                <a:spcPct val="200000"/>
              </a:lnSpc>
              <a:buClr>
                <a:schemeClr val="accent1"/>
              </a:buClr>
              <a:buFont typeface="Arial" panose="020B0604020202020204" pitchFamily="34" charset="0"/>
              <a:buChar char="•"/>
            </a:pPr>
            <a:r>
              <a:rPr lang="en-IN" sz="2000" dirty="0">
                <a:latin typeface="Calibri" panose="020F0502020204030204" pitchFamily="34" charset="0"/>
                <a:ea typeface="Calibri" panose="020F0502020204030204" pitchFamily="34" charset="0"/>
                <a:cs typeface="Calibri" panose="020F0502020204030204" pitchFamily="34" charset="0"/>
              </a:rPr>
              <a:t>The YouTube Miner</a:t>
            </a:r>
          </a:p>
          <a:p>
            <a:pPr marL="285750" lvl="0" indent="-285750">
              <a:lnSpc>
                <a:spcPct val="200000"/>
              </a:lnSpc>
              <a:buClr>
                <a:schemeClr val="accent1"/>
              </a:buCl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R</a:t>
            </a:r>
            <a:r>
              <a:rPr lang="en-IN" sz="2000" dirty="0">
                <a:latin typeface="Calibri" panose="020F0502020204030204" pitchFamily="34" charset="0"/>
                <a:ea typeface="Calibri" panose="020F0502020204030204" pitchFamily="34" charset="0"/>
                <a:cs typeface="Calibri" panose="020F0502020204030204" pitchFamily="34" charset="0"/>
              </a:rPr>
              <a:t>FP Doc ChatBot</a:t>
            </a:r>
          </a:p>
          <a:p>
            <a:pPr marL="285750" lvl="0" indent="-285750">
              <a:lnSpc>
                <a:spcPct val="200000"/>
              </a:lnSpc>
              <a:buClr>
                <a:schemeClr val="accent1"/>
              </a:buClr>
              <a:buFont typeface="Arial" panose="020B0604020202020204" pitchFamily="34" charset="0"/>
              <a:buChar char="•"/>
            </a:pPr>
            <a:r>
              <a:rPr lang="en-US" sz="2000" dirty="0">
                <a:latin typeface="Calibri" panose="020F0502020204030204" pitchFamily="34" charset="0"/>
                <a:ea typeface="Calibri" panose="020F0502020204030204" pitchFamily="34" charset="0"/>
                <a:cs typeface="Calibri" panose="020F0502020204030204" pitchFamily="34" charset="0"/>
              </a:rPr>
              <a:t>Y</a:t>
            </a:r>
            <a:r>
              <a:rPr lang="en-IN" sz="2000" dirty="0" err="1">
                <a:latin typeface="Calibri" panose="020F0502020204030204" pitchFamily="34" charset="0"/>
                <a:ea typeface="Calibri" panose="020F0502020204030204" pitchFamily="34" charset="0"/>
                <a:cs typeface="Calibri" panose="020F0502020204030204" pitchFamily="34" charset="0"/>
              </a:rPr>
              <a:t>ouTube</a:t>
            </a:r>
            <a:r>
              <a:rPr lang="en-IN" sz="2000" dirty="0">
                <a:latin typeface="Calibri" panose="020F0502020204030204" pitchFamily="34" charset="0"/>
                <a:ea typeface="Calibri" panose="020F0502020204030204" pitchFamily="34" charset="0"/>
                <a:cs typeface="Calibri" panose="020F0502020204030204" pitchFamily="34" charset="0"/>
              </a:rPr>
              <a:t> to Docx</a:t>
            </a:r>
          </a:p>
          <a:p>
            <a:endParaRPr lang="en-US" sz="16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5708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Synthetic Radio Host</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3</a:t>
            </a:fld>
            <a:endParaRPr lang="en-US" dirty="0"/>
          </a:p>
        </p:txBody>
      </p:sp>
      <p:sp>
        <p:nvSpPr>
          <p:cNvPr id="6" name="TextBox 5">
            <a:extLst>
              <a:ext uri="{FF2B5EF4-FFF2-40B4-BE49-F238E27FC236}">
                <a16:creationId xmlns:a16="http://schemas.microsoft.com/office/drawing/2014/main" id="{FD4D01AB-8151-491B-B498-E57429C77E2F}"/>
              </a:ext>
            </a:extLst>
          </p:cNvPr>
          <p:cNvSpPr txBox="1"/>
          <p:nvPr/>
        </p:nvSpPr>
        <p:spPr>
          <a:xfrm>
            <a:off x="287866" y="1464734"/>
            <a:ext cx="11768667" cy="1815882"/>
          </a:xfrm>
          <a:prstGeom prst="rect">
            <a:avLst/>
          </a:prstGeom>
          <a:noFill/>
          <a:ln>
            <a:solidFill>
              <a:schemeClr val="accent1"/>
            </a:solidFill>
          </a:ln>
        </p:spPr>
        <p:txBody>
          <a:bodyPr wrap="square" rtlCol="0">
            <a:spAutoFit/>
          </a:bodyPr>
          <a:lstStyle/>
          <a:p>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Build a Python pipeline that takes a Wikipedia article (e.g., about "Mumbai Indians"), generates a natural-sounding 2-minute conversation script between two people in </a:t>
            </a:r>
            <a:r>
              <a:rPr lang="en-IN" sz="1400" b="1" dirty="0">
                <a:latin typeface="Calibri" panose="020F0502020204030204" pitchFamily="34" charset="0"/>
                <a:ea typeface="Calibri" panose="020F0502020204030204" pitchFamily="34" charset="0"/>
                <a:cs typeface="Calibri" panose="020F0502020204030204" pitchFamily="34" charset="0"/>
              </a:rPr>
              <a:t>Hinglish</a:t>
            </a:r>
            <a:r>
              <a:rPr lang="en-IN" sz="1400" dirty="0">
                <a:latin typeface="Calibri" panose="020F0502020204030204" pitchFamily="34" charset="0"/>
                <a:ea typeface="Calibri" panose="020F0502020204030204" pitchFamily="34" charset="0"/>
                <a:cs typeface="Calibri" panose="020F0502020204030204" pitchFamily="34" charset="0"/>
              </a:rPr>
              <a:t> (using an LLM), and then converts it into audio using a TTS API (</a:t>
            </a:r>
            <a:r>
              <a:rPr lang="en-IN" sz="1400" dirty="0" err="1">
                <a:latin typeface="Calibri" panose="020F0502020204030204" pitchFamily="34" charset="0"/>
                <a:ea typeface="Calibri" panose="020F0502020204030204" pitchFamily="34" charset="0"/>
                <a:cs typeface="Calibri" panose="020F0502020204030204" pitchFamily="34" charset="0"/>
              </a:rPr>
              <a:t>OpenAI</a:t>
            </a:r>
            <a:r>
              <a:rPr lang="en-IN" sz="1400" dirty="0">
                <a:latin typeface="Calibri" panose="020F0502020204030204" pitchFamily="34" charset="0"/>
                <a:ea typeface="Calibri" panose="020F0502020204030204" pitchFamily="34" charset="0"/>
                <a:cs typeface="Calibri" panose="020F0502020204030204" pitchFamily="34" charset="0"/>
              </a:rPr>
              <a:t>/</a:t>
            </a:r>
            <a:r>
              <a:rPr lang="en-IN" sz="1400" dirty="0" err="1">
                <a:latin typeface="Calibri" panose="020F0502020204030204" pitchFamily="34" charset="0"/>
                <a:ea typeface="Calibri" panose="020F0502020204030204" pitchFamily="34" charset="0"/>
                <a:cs typeface="Calibri" panose="020F0502020204030204" pitchFamily="34" charset="0"/>
              </a:rPr>
              <a:t>ElevenLabs</a:t>
            </a:r>
            <a:r>
              <a:rPr lang="en-IN" sz="1400" dirty="0">
                <a:latin typeface="Calibri" panose="020F0502020204030204" pitchFamily="34" charset="0"/>
                <a:ea typeface="Calibri" panose="020F0502020204030204" pitchFamily="34" charset="0"/>
                <a:cs typeface="Calibri" panose="020F0502020204030204" pitchFamily="34" charset="0"/>
              </a:rPr>
              <a:t>/Bark).</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The audio must sound conversational (interruptions, "umm," "</a:t>
            </a:r>
            <a:r>
              <a:rPr lang="en-IN" sz="1400" dirty="0" err="1">
                <a:latin typeface="Calibri" panose="020F0502020204030204" pitchFamily="34" charset="0"/>
                <a:ea typeface="Calibri" panose="020F0502020204030204" pitchFamily="34" charset="0"/>
                <a:cs typeface="Calibri" panose="020F0502020204030204" pitchFamily="34" charset="0"/>
              </a:rPr>
              <a:t>achcha</a:t>
            </a:r>
            <a:r>
              <a:rPr lang="en-IN" sz="1400" dirty="0">
                <a:latin typeface="Calibri" panose="020F0502020204030204" pitchFamily="34" charset="0"/>
                <a:ea typeface="Calibri" panose="020F0502020204030204" pitchFamily="34" charset="0"/>
                <a:cs typeface="Calibri" panose="020F0502020204030204" pitchFamily="34" charset="0"/>
              </a:rPr>
              <a:t>," laughter). It cannot sound robotic.</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 (</a:t>
            </a:r>
            <a:r>
              <a:rPr lang="en-IN" sz="1400" dirty="0" err="1">
                <a:latin typeface="Calibri" panose="020F0502020204030204" pitchFamily="34" charset="0"/>
                <a:ea typeface="Calibri" panose="020F0502020204030204" pitchFamily="34" charset="0"/>
                <a:cs typeface="Calibri" panose="020F0502020204030204" pitchFamily="34" charset="0"/>
              </a:rPr>
              <a:t>Colab</a:t>
            </a:r>
            <a:r>
              <a:rPr lang="en-IN" sz="1400" dirty="0">
                <a:latin typeface="Calibri" panose="020F0502020204030204" pitchFamily="34" charset="0"/>
                <a:ea typeface="Calibri" panose="020F0502020204030204" pitchFamily="34" charset="0"/>
                <a:cs typeface="Calibri" panose="020F0502020204030204" pitchFamily="34" charset="0"/>
              </a:rPr>
              <a:t> link).</a:t>
            </a:r>
          </a:p>
          <a:p>
            <a:pPr lvl="1"/>
            <a:r>
              <a:rPr lang="en-IN" sz="1400" dirty="0">
                <a:latin typeface="Calibri" panose="020F0502020204030204" pitchFamily="34" charset="0"/>
                <a:ea typeface="Calibri" panose="020F0502020204030204" pitchFamily="34" charset="0"/>
                <a:cs typeface="Calibri" panose="020F0502020204030204" pitchFamily="34" charset="0"/>
              </a:rPr>
              <a:t>One MP3 sample.</a:t>
            </a:r>
          </a:p>
          <a:p>
            <a:pPr lvl="1"/>
            <a:r>
              <a:rPr lang="en-IN" sz="1400" dirty="0">
                <a:latin typeface="Calibri" panose="020F0502020204030204" pitchFamily="34" charset="0"/>
                <a:ea typeface="Calibri" panose="020F0502020204030204" pitchFamily="34" charset="0"/>
                <a:cs typeface="Calibri" panose="020F0502020204030204" pitchFamily="34" charset="0"/>
              </a:rPr>
              <a:t>A 100-word explanation of how you prompted the LLM to get "Hinglish" style right.</a:t>
            </a:r>
          </a:p>
          <a:p>
            <a:endParaRPr lang="en-IN" sz="1400" dirty="0">
              <a:latin typeface="Calibri" panose="020F0502020204030204" pitchFamily="34" charset="0"/>
              <a:ea typeface="Calibri" panose="020F0502020204030204" pitchFamily="34" charset="0"/>
              <a:cs typeface="Calibri" panose="020F0502020204030204" pitchFamily="34" charset="0"/>
            </a:endParaRPr>
          </a:p>
        </p:txBody>
      </p:sp>
      <p:sp>
        <p:nvSpPr>
          <p:cNvPr id="19" name="Rectangle 1">
            <a:extLst>
              <a:ext uri="{FF2B5EF4-FFF2-40B4-BE49-F238E27FC236}">
                <a16:creationId xmlns:a16="http://schemas.microsoft.com/office/drawing/2014/main" id="{52924926-B69F-4FC3-B523-239AC6621E00}"/>
              </a:ext>
            </a:extLst>
          </p:cNvPr>
          <p:cNvSpPr>
            <a:spLocks noGrp="1" noChangeArrowheads="1"/>
          </p:cNvSpPr>
          <p:nvPr>
            <p:ph type="body" sz="quarter" idx="12"/>
          </p:nvPr>
        </p:nvSpPr>
        <p:spPr bwMode="auto">
          <a:xfrm>
            <a:off x="203887" y="4154498"/>
            <a:ext cx="11852646" cy="2203680"/>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buNone/>
            </a:pPr>
            <a:r>
              <a:rPr lang="en-US" sz="1400" b="1" dirty="0"/>
              <a:t>1. Ingestion Layer (Wikipedia-API):</a:t>
            </a:r>
            <a:r>
              <a:rPr lang="en-US" sz="1400" dirty="0"/>
              <a:t> Fetches the raw article data for "Mumbai Indians" and stores it as a text string for processing.</a:t>
            </a:r>
          </a:p>
          <a:p>
            <a:pPr marL="0" indent="0">
              <a:buNone/>
            </a:pPr>
            <a:r>
              <a:rPr lang="en-US" sz="1400" b="1" dirty="0"/>
              <a:t>2. Intelligence Layer (</a:t>
            </a:r>
            <a:r>
              <a:rPr lang="en-US" sz="1400" b="1" dirty="0" err="1"/>
              <a:t>Groq</a:t>
            </a:r>
            <a:r>
              <a:rPr lang="en-US" sz="1400" b="1" dirty="0"/>
              <a:t> &amp; Llama 3.3):</a:t>
            </a:r>
            <a:r>
              <a:rPr lang="en-US" sz="1400" dirty="0"/>
              <a:t> The "Brain." It takes the raw Wikipedia text and a persona-based prompt to transform factual data into a natural-sounding Hinglish dialogue script.</a:t>
            </a:r>
          </a:p>
          <a:p>
            <a:pPr marL="0" indent="0">
              <a:buNone/>
            </a:pPr>
            <a:r>
              <a:rPr lang="en-US" sz="1400" b="1" dirty="0"/>
              <a:t>3. Parsing Layer (Python Standard Library):</a:t>
            </a:r>
            <a:r>
              <a:rPr lang="en-US" sz="1400" dirty="0"/>
              <a:t> Acts as the "Logic Controller." It splits the generated script line-by-line and identifies which character (Raj or Pallavi) is speaking to assign the correct voice.</a:t>
            </a:r>
          </a:p>
          <a:p>
            <a:pPr marL="0" indent="0">
              <a:buNone/>
            </a:pPr>
            <a:r>
              <a:rPr lang="en-US" sz="1400" b="1" dirty="0"/>
              <a:t>4. Synthesis Layer (</a:t>
            </a:r>
            <a:r>
              <a:rPr lang="en-US" sz="1400" b="1" dirty="0" err="1"/>
              <a:t>ElevenLabs</a:t>
            </a:r>
            <a:r>
              <a:rPr lang="en-US" sz="1400" b="1" dirty="0"/>
              <a:t>):</a:t>
            </a:r>
            <a:r>
              <a:rPr lang="en-US" sz="1400" dirty="0"/>
              <a:t> The "Voice Box." It converts each line of text into a high-fidelity audio fragment using specific Male/Female Voice IDs and the Multilingual v2 model.</a:t>
            </a:r>
          </a:p>
          <a:p>
            <a:pPr marL="0" indent="0">
              <a:buNone/>
            </a:pPr>
            <a:r>
              <a:rPr lang="en-US" sz="1400" b="1" dirty="0"/>
              <a:t>5. Assembly Layer (</a:t>
            </a:r>
            <a:r>
              <a:rPr lang="en-US" sz="1400" b="1" dirty="0" err="1"/>
              <a:t>Pydub</a:t>
            </a:r>
            <a:r>
              <a:rPr lang="en-US" sz="1400" b="1" dirty="0"/>
              <a:t> &amp; </a:t>
            </a:r>
            <a:r>
              <a:rPr lang="en-US" sz="1400" b="1" dirty="0" err="1"/>
              <a:t>FFmpeg</a:t>
            </a:r>
            <a:r>
              <a:rPr lang="en-US" sz="1400" b="1" dirty="0"/>
              <a:t>):</a:t>
            </a:r>
            <a:r>
              <a:rPr lang="en-US" sz="1400" dirty="0"/>
              <a:t> The "Editor." It stitches the individual audio fragments together, adds 500ms of natural silence between speakers, and exports the final MP3 file.</a:t>
            </a: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8" name="Rectangle: Rounded Corners 7">
            <a:extLst>
              <a:ext uri="{FF2B5EF4-FFF2-40B4-BE49-F238E27FC236}">
                <a16:creationId xmlns:a16="http://schemas.microsoft.com/office/drawing/2014/main" id="{DE505FAC-FE37-4086-97E2-1FBC60235D94}"/>
              </a:ext>
            </a:extLst>
          </p:cNvPr>
          <p:cNvSpPr/>
          <p:nvPr/>
        </p:nvSpPr>
        <p:spPr>
          <a:xfrm>
            <a:off x="203887" y="3877025"/>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0" name="Rectangle: Rounded Corners 9">
            <a:extLst>
              <a:ext uri="{FF2B5EF4-FFF2-40B4-BE49-F238E27FC236}">
                <a16:creationId xmlns:a16="http://schemas.microsoft.com/office/drawing/2014/main" id="{C1CE664E-82ED-4612-A95E-B9D692C2C041}"/>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760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440A0DD-F1F7-4B4B-9DB8-11754C5802A1}"/>
              </a:ext>
            </a:extLst>
          </p:cNvPr>
          <p:cNvSpPr>
            <a:spLocks noGrp="1"/>
          </p:cNvSpPr>
          <p:nvPr>
            <p:ph type="body" sz="quarter" idx="10"/>
          </p:nvPr>
        </p:nvSpPr>
        <p:spPr/>
        <p:txBody>
          <a:bodyPr/>
          <a:lstStyle/>
          <a:p>
            <a:r>
              <a:rPr lang="en-IN" dirty="0"/>
              <a:t>The Synthetic Radio Host – System Architecture</a:t>
            </a:r>
          </a:p>
        </p:txBody>
      </p:sp>
      <p:sp>
        <p:nvSpPr>
          <p:cNvPr id="4" name="Slide Number Placeholder 3">
            <a:extLst>
              <a:ext uri="{FF2B5EF4-FFF2-40B4-BE49-F238E27FC236}">
                <a16:creationId xmlns:a16="http://schemas.microsoft.com/office/drawing/2014/main" id="{F024B254-065B-4CB9-8097-9B5443E04780}"/>
              </a:ext>
            </a:extLst>
          </p:cNvPr>
          <p:cNvSpPr>
            <a:spLocks noGrp="1"/>
          </p:cNvSpPr>
          <p:nvPr>
            <p:ph type="sldNum" sz="quarter" idx="15"/>
          </p:nvPr>
        </p:nvSpPr>
        <p:spPr/>
        <p:txBody>
          <a:bodyPr/>
          <a:lstStyle/>
          <a:p>
            <a:fld id="{D6A94BC8-5033-4C8B-8434-02718827CC88}" type="slidenum">
              <a:rPr lang="en-US" smtClean="0"/>
              <a:pPr/>
              <a:t>4</a:t>
            </a:fld>
            <a:endParaRPr lang="en-US" dirty="0"/>
          </a:p>
        </p:txBody>
      </p:sp>
      <p:sp>
        <p:nvSpPr>
          <p:cNvPr id="3" name="TextBox 2">
            <a:extLst>
              <a:ext uri="{FF2B5EF4-FFF2-40B4-BE49-F238E27FC236}">
                <a16:creationId xmlns:a16="http://schemas.microsoft.com/office/drawing/2014/main" id="{8ECE0314-7C66-4896-BB32-BDD28DBFEA14}"/>
              </a:ext>
            </a:extLst>
          </p:cNvPr>
          <p:cNvSpPr txBox="1"/>
          <p:nvPr/>
        </p:nvSpPr>
        <p:spPr>
          <a:xfrm>
            <a:off x="8636000" y="1337733"/>
            <a:ext cx="3480663" cy="4247317"/>
          </a:xfrm>
          <a:prstGeom prst="rect">
            <a:avLst/>
          </a:prstGeom>
          <a:noFill/>
        </p:spPr>
        <p:txBody>
          <a:bodyPr wrap="square" rtlCol="0">
            <a:spAutoFit/>
          </a:bodyPr>
          <a:lstStyle/>
          <a:p>
            <a:br>
              <a:rPr lang="en-IN" sz="1000" dirty="0">
                <a:latin typeface="Calibri" panose="020F0502020204030204" pitchFamily="34" charset="0"/>
                <a:ea typeface="Calibri" panose="020F0502020204030204" pitchFamily="34" charset="0"/>
                <a:cs typeface="Calibri" panose="020F0502020204030204" pitchFamily="34" charset="0"/>
              </a:rPr>
            </a:br>
            <a:r>
              <a:rPr lang="en-IN" sz="1000" dirty="0">
                <a:latin typeface="Calibri" panose="020F0502020204030204" pitchFamily="34" charset="0"/>
                <a:ea typeface="Calibri" panose="020F0502020204030204" pitchFamily="34" charset="0"/>
                <a:cs typeface="Calibri" panose="020F0502020204030204" pitchFamily="34" charset="0"/>
              </a:rPr>
              <a:t>Used </a:t>
            </a:r>
            <a:r>
              <a:rPr lang="en-IN" sz="1000" dirty="0" err="1">
                <a:latin typeface="Calibri" panose="020F0502020204030204" pitchFamily="34" charset="0"/>
                <a:ea typeface="Calibri" panose="020F0502020204030204" pitchFamily="34" charset="0"/>
                <a:cs typeface="Calibri" panose="020F0502020204030204" pitchFamily="34" charset="0"/>
              </a:rPr>
              <a:t>Groq</a:t>
            </a:r>
            <a:r>
              <a:rPr lang="en-IN" sz="1000" dirty="0">
                <a:latin typeface="Calibri" panose="020F0502020204030204" pitchFamily="34" charset="0"/>
                <a:ea typeface="Calibri" panose="020F0502020204030204" pitchFamily="34" charset="0"/>
                <a:cs typeface="Calibri" panose="020F0502020204030204" pitchFamily="34" charset="0"/>
              </a:rPr>
              <a:t> to create script on the basis of Wikipedia page, </a:t>
            </a:r>
            <a:r>
              <a:rPr lang="en-US" sz="1000" dirty="0" err="1">
                <a:latin typeface="Calibri" panose="020F0502020204030204" pitchFamily="34" charset="0"/>
                <a:ea typeface="Calibri" panose="020F0502020204030204" pitchFamily="34" charset="0"/>
                <a:cs typeface="Calibri" panose="020F0502020204030204" pitchFamily="34" charset="0"/>
              </a:rPr>
              <a:t>Groq</a:t>
            </a:r>
            <a:r>
              <a:rPr lang="en-US" sz="1000" dirty="0">
                <a:latin typeface="Calibri" panose="020F0502020204030204" pitchFamily="34" charset="0"/>
                <a:ea typeface="Calibri" panose="020F0502020204030204" pitchFamily="34" charset="0"/>
                <a:cs typeface="Calibri" panose="020F0502020204030204" pitchFamily="34" charset="0"/>
              </a:rPr>
              <a:t> accelerates AI inference for real-time applications like natural language processing, computer vision, and high-performance computing tasks.</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r>
              <a:rPr lang="en-IN" sz="1000" dirty="0">
                <a:latin typeface="Calibri" panose="020F0502020204030204" pitchFamily="34" charset="0"/>
                <a:ea typeface="Calibri" panose="020F0502020204030204" pitchFamily="34" charset="0"/>
                <a:cs typeface="Calibri" panose="020F0502020204030204" pitchFamily="34" charset="0"/>
              </a:rPr>
              <a:t># --- 3. INTELLIGENCE (Script Generation) ---</a:t>
            </a:r>
          </a:p>
          <a:p>
            <a:r>
              <a:rPr lang="en-IN" sz="1000" dirty="0">
                <a:latin typeface="Calibri" panose="020F0502020204030204" pitchFamily="34" charset="0"/>
                <a:ea typeface="Calibri" panose="020F0502020204030204" pitchFamily="34" charset="0"/>
                <a:cs typeface="Calibri" panose="020F0502020204030204" pitchFamily="34" charset="0"/>
              </a:rPr>
              <a:t>def </a:t>
            </a:r>
            <a:r>
              <a:rPr lang="en-IN" sz="1000" dirty="0" err="1">
                <a:latin typeface="Calibri" panose="020F0502020204030204" pitchFamily="34" charset="0"/>
                <a:ea typeface="Calibri" panose="020F0502020204030204" pitchFamily="34" charset="0"/>
                <a:cs typeface="Calibri" panose="020F0502020204030204" pitchFamily="34" charset="0"/>
              </a:rPr>
              <a:t>generate_hinglish_script</a:t>
            </a:r>
            <a:r>
              <a:rPr lang="en-IN" sz="1000" dirty="0">
                <a:latin typeface="Calibri" panose="020F0502020204030204" pitchFamily="34" charset="0"/>
                <a:ea typeface="Calibri" panose="020F0502020204030204" pitchFamily="34" charset="0"/>
                <a:cs typeface="Calibri" panose="020F0502020204030204" pitchFamily="34" charset="0"/>
              </a:rPr>
              <a:t>(context):</a:t>
            </a:r>
          </a:p>
          <a:p>
            <a:r>
              <a:rPr lang="en-IN" sz="1000" dirty="0">
                <a:latin typeface="Calibri" panose="020F0502020204030204" pitchFamily="34" charset="0"/>
                <a:ea typeface="Calibri" panose="020F0502020204030204" pitchFamily="34" charset="0"/>
                <a:cs typeface="Calibri" panose="020F0502020204030204" pitchFamily="34" charset="0"/>
              </a:rPr>
              <a:t>    print("Generating </a:t>
            </a:r>
            <a:r>
              <a:rPr lang="en-IN" sz="1000" dirty="0" err="1">
                <a:latin typeface="Calibri" panose="020F0502020204030204" pitchFamily="34" charset="0"/>
                <a:ea typeface="Calibri" panose="020F0502020204030204" pitchFamily="34" charset="0"/>
                <a:cs typeface="Calibri" panose="020F0502020204030204" pitchFamily="34" charset="0"/>
              </a:rPr>
              <a:t>hinglish</a:t>
            </a:r>
            <a:r>
              <a:rPr lang="en-IN" sz="1000" dirty="0">
                <a:latin typeface="Calibri" panose="020F0502020204030204" pitchFamily="34" charset="0"/>
                <a:ea typeface="Calibri" panose="020F0502020204030204" pitchFamily="34" charset="0"/>
                <a:cs typeface="Calibri" panose="020F0502020204030204" pitchFamily="34" charset="0"/>
              </a:rPr>
              <a:t> script via </a:t>
            </a:r>
            <a:r>
              <a:rPr lang="en-IN" sz="1000" dirty="0" err="1">
                <a:latin typeface="Calibri" panose="020F0502020204030204" pitchFamily="34" charset="0"/>
                <a:ea typeface="Calibri" panose="020F0502020204030204" pitchFamily="34" charset="0"/>
                <a:cs typeface="Calibri" panose="020F0502020204030204" pitchFamily="34" charset="0"/>
              </a:rPr>
              <a:t>Groq</a:t>
            </a:r>
            <a:r>
              <a:rPr lang="en-IN" sz="1000" dirty="0">
                <a:latin typeface="Calibri" panose="020F0502020204030204" pitchFamily="34" charset="0"/>
                <a:ea typeface="Calibri" panose="020F0502020204030204" pitchFamily="34" charset="0"/>
                <a:cs typeface="Calibri" panose="020F0502020204030204" pitchFamily="34" charset="0"/>
              </a:rPr>
              <a:t>...")</a:t>
            </a:r>
          </a:p>
          <a:p>
            <a:r>
              <a:rPr lang="en-IN" sz="1000" dirty="0">
                <a:latin typeface="Calibri" panose="020F0502020204030204" pitchFamily="34" charset="0"/>
                <a:ea typeface="Calibri" panose="020F0502020204030204" pitchFamily="34" charset="0"/>
                <a:cs typeface="Calibri" panose="020F0502020204030204" pitchFamily="34" charset="0"/>
              </a:rPr>
              <a:t>    prompt = f"""</a:t>
            </a:r>
          </a:p>
          <a:p>
            <a:r>
              <a:rPr lang="en-IN" sz="1000" dirty="0">
                <a:latin typeface="Calibri" panose="020F0502020204030204" pitchFamily="34" charset="0"/>
                <a:ea typeface="Calibri" panose="020F0502020204030204" pitchFamily="34" charset="0"/>
                <a:cs typeface="Calibri" panose="020F0502020204030204" pitchFamily="34" charset="0"/>
              </a:rPr>
              <a:t>    Context Data: {context}</a:t>
            </a:r>
          </a:p>
          <a:p>
            <a:r>
              <a:rPr lang="en-IN" sz="1000" dirty="0">
                <a:latin typeface="Calibri" panose="020F0502020204030204" pitchFamily="34" charset="0"/>
                <a:ea typeface="Calibri" panose="020F0502020204030204" pitchFamily="34" charset="0"/>
                <a:cs typeface="Calibri" panose="020F0502020204030204" pitchFamily="34" charset="0"/>
              </a:rPr>
              <a:t>    Task: Write a natural 2-minute Hinglish conversation between RAJ and MEENA.</a:t>
            </a:r>
          </a:p>
          <a:p>
            <a:r>
              <a:rPr lang="en-IN" sz="1000" dirty="0">
                <a:latin typeface="Calibri" panose="020F0502020204030204" pitchFamily="34" charset="0"/>
                <a:ea typeface="Calibri" panose="020F0502020204030204" pitchFamily="34" charset="0"/>
                <a:cs typeface="Calibri" panose="020F0502020204030204" pitchFamily="34" charset="0"/>
              </a:rPr>
              <a:t>    Style: Use 'Mumbai' Hinglish. Mix Hindi and English naturally. Keep 50% English and 50% Telugu.</a:t>
            </a:r>
          </a:p>
          <a:p>
            <a:r>
              <a:rPr lang="en-IN" sz="1000" dirty="0">
                <a:latin typeface="Calibri" panose="020F0502020204030204" pitchFamily="34" charset="0"/>
                <a:ea typeface="Calibri" panose="020F0502020204030204" pitchFamily="34" charset="0"/>
                <a:cs typeface="Calibri" panose="020F0502020204030204" pitchFamily="34" charset="0"/>
              </a:rPr>
              <a:t>    Format:</a:t>
            </a:r>
          </a:p>
          <a:p>
            <a:r>
              <a:rPr lang="en-IN" sz="1000" dirty="0">
                <a:latin typeface="Calibri" panose="020F0502020204030204" pitchFamily="34" charset="0"/>
                <a:ea typeface="Calibri" panose="020F0502020204030204" pitchFamily="34" charset="0"/>
                <a:cs typeface="Calibri" panose="020F0502020204030204" pitchFamily="34" charset="0"/>
              </a:rPr>
              <a:t>    Raj: [dialogue]</a:t>
            </a:r>
          </a:p>
          <a:p>
            <a:r>
              <a:rPr lang="en-IN" sz="1000" dirty="0">
                <a:latin typeface="Calibri" panose="020F0502020204030204" pitchFamily="34" charset="0"/>
                <a:ea typeface="Calibri" panose="020F0502020204030204" pitchFamily="34" charset="0"/>
                <a:cs typeface="Calibri" panose="020F0502020204030204" pitchFamily="34" charset="0"/>
              </a:rPr>
              <a:t>    Meena: [dialogue]</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response = </a:t>
            </a:r>
            <a:r>
              <a:rPr lang="en-IN" sz="1000" dirty="0" err="1">
                <a:latin typeface="Calibri" panose="020F0502020204030204" pitchFamily="34" charset="0"/>
                <a:ea typeface="Calibri" panose="020F0502020204030204" pitchFamily="34" charset="0"/>
                <a:cs typeface="Calibri" panose="020F0502020204030204" pitchFamily="34" charset="0"/>
              </a:rPr>
              <a:t>client_groq.chat.completions.create</a:t>
            </a:r>
            <a:r>
              <a:rPr lang="en-IN" sz="1000" dirty="0">
                <a:latin typeface="Calibri" panose="020F0502020204030204" pitchFamily="34" charset="0"/>
                <a:ea typeface="Calibri" panose="020F0502020204030204" pitchFamily="34" charset="0"/>
                <a:cs typeface="Calibri" panose="020F0502020204030204" pitchFamily="34" charset="0"/>
              </a:rPr>
              <a:t>(</a:t>
            </a:r>
          </a:p>
          <a:p>
            <a:r>
              <a:rPr lang="en-IN" sz="1000" dirty="0">
                <a:latin typeface="Calibri" panose="020F0502020204030204" pitchFamily="34" charset="0"/>
                <a:ea typeface="Calibri" panose="020F0502020204030204" pitchFamily="34" charset="0"/>
                <a:cs typeface="Calibri" panose="020F0502020204030204" pitchFamily="34" charset="0"/>
              </a:rPr>
              <a:t>        messages=[{"role": "user", "content": prompt}],</a:t>
            </a:r>
          </a:p>
          <a:p>
            <a:r>
              <a:rPr lang="en-IN" sz="1000" dirty="0">
                <a:latin typeface="Calibri" panose="020F0502020204030204" pitchFamily="34" charset="0"/>
                <a:ea typeface="Calibri" panose="020F0502020204030204" pitchFamily="34" charset="0"/>
                <a:cs typeface="Calibri" panose="020F0502020204030204" pitchFamily="34" charset="0"/>
              </a:rPr>
              <a:t>        model="llama-3.3-70b-versatile",</a:t>
            </a:r>
          </a:p>
          <a:p>
            <a:r>
              <a:rPr lang="en-IN" sz="1000" dirty="0">
                <a:latin typeface="Calibri" panose="020F0502020204030204" pitchFamily="34" charset="0"/>
                <a:ea typeface="Calibri" panose="020F0502020204030204" pitchFamily="34" charset="0"/>
                <a:cs typeface="Calibri" panose="020F0502020204030204" pitchFamily="34" charset="0"/>
              </a:rPr>
              <a:t>    )</a:t>
            </a:r>
          </a:p>
          <a:p>
            <a:r>
              <a:rPr lang="en-IN" sz="1000" dirty="0">
                <a:latin typeface="Calibri" panose="020F0502020204030204" pitchFamily="34" charset="0"/>
                <a:ea typeface="Calibri" panose="020F0502020204030204" pitchFamily="34" charset="0"/>
                <a:cs typeface="Calibri" panose="020F0502020204030204" pitchFamily="34" charset="0"/>
              </a:rPr>
              <a:t>    return </a:t>
            </a:r>
            <a:r>
              <a:rPr lang="en-IN" sz="1000" dirty="0" err="1">
                <a:latin typeface="Calibri" panose="020F0502020204030204" pitchFamily="34" charset="0"/>
                <a:ea typeface="Calibri" panose="020F0502020204030204" pitchFamily="34" charset="0"/>
                <a:cs typeface="Calibri" panose="020F0502020204030204" pitchFamily="34" charset="0"/>
              </a:rPr>
              <a:t>response.choices</a:t>
            </a:r>
            <a:r>
              <a:rPr lang="en-IN" sz="1000" dirty="0">
                <a:latin typeface="Calibri" panose="020F0502020204030204" pitchFamily="34" charset="0"/>
                <a:ea typeface="Calibri" panose="020F0502020204030204" pitchFamily="34" charset="0"/>
                <a:cs typeface="Calibri" panose="020F0502020204030204" pitchFamily="34" charset="0"/>
              </a:rPr>
              <a:t>[0].</a:t>
            </a:r>
            <a:r>
              <a:rPr lang="en-IN" sz="1000" dirty="0" err="1">
                <a:latin typeface="Calibri" panose="020F0502020204030204" pitchFamily="34" charset="0"/>
                <a:ea typeface="Calibri" panose="020F0502020204030204" pitchFamily="34" charset="0"/>
                <a:cs typeface="Calibri" panose="020F0502020204030204" pitchFamily="34" charset="0"/>
              </a:rPr>
              <a:t>message.content</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p:txBody>
      </p:sp>
      <p:grpSp>
        <p:nvGrpSpPr>
          <p:cNvPr id="9" name="Group 8">
            <a:extLst>
              <a:ext uri="{FF2B5EF4-FFF2-40B4-BE49-F238E27FC236}">
                <a16:creationId xmlns:a16="http://schemas.microsoft.com/office/drawing/2014/main" id="{6DF09EE0-ED4C-4BEC-9A22-E10EE1AA6EEB}"/>
              </a:ext>
            </a:extLst>
          </p:cNvPr>
          <p:cNvGrpSpPr/>
          <p:nvPr/>
        </p:nvGrpSpPr>
        <p:grpSpPr>
          <a:xfrm>
            <a:off x="177800" y="1015470"/>
            <a:ext cx="8068733" cy="5572125"/>
            <a:chOff x="177800" y="1015470"/>
            <a:chExt cx="8068733" cy="5572125"/>
          </a:xfrm>
        </p:grpSpPr>
        <p:pic>
          <p:nvPicPr>
            <p:cNvPr id="5" name="Picture 4">
              <a:extLst>
                <a:ext uri="{FF2B5EF4-FFF2-40B4-BE49-F238E27FC236}">
                  <a16:creationId xmlns:a16="http://schemas.microsoft.com/office/drawing/2014/main" id="{F59C49E1-A70B-4B1A-8603-3AC92BF06A08}"/>
                </a:ext>
              </a:extLst>
            </p:cNvPr>
            <p:cNvPicPr>
              <a:picLocks noChangeAspect="1"/>
            </p:cNvPicPr>
            <p:nvPr/>
          </p:nvPicPr>
          <p:blipFill>
            <a:blip r:embed="rId2"/>
            <a:stretch>
              <a:fillRect/>
            </a:stretch>
          </p:blipFill>
          <p:spPr>
            <a:xfrm>
              <a:off x="177800" y="1015470"/>
              <a:ext cx="8068733" cy="5572125"/>
            </a:xfrm>
            <a:prstGeom prst="rect">
              <a:avLst/>
            </a:prstGeom>
          </p:spPr>
        </p:pic>
        <p:sp>
          <p:nvSpPr>
            <p:cNvPr id="7" name="Rectangle 6">
              <a:extLst>
                <a:ext uri="{FF2B5EF4-FFF2-40B4-BE49-F238E27FC236}">
                  <a16:creationId xmlns:a16="http://schemas.microsoft.com/office/drawing/2014/main" id="{4D8DC3B2-D0B9-4A05-88EF-519ED624B9A0}"/>
                </a:ext>
              </a:extLst>
            </p:cNvPr>
            <p:cNvSpPr/>
            <p:nvPr/>
          </p:nvSpPr>
          <p:spPr>
            <a:xfrm>
              <a:off x="7653867" y="5816600"/>
              <a:ext cx="448733" cy="67627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Rectangle 7">
              <a:extLst>
                <a:ext uri="{FF2B5EF4-FFF2-40B4-BE49-F238E27FC236}">
                  <a16:creationId xmlns:a16="http://schemas.microsoft.com/office/drawing/2014/main" id="{6F6D4431-2630-488E-AE2D-4CB9176ACC4F}"/>
                </a:ext>
              </a:extLst>
            </p:cNvPr>
            <p:cNvSpPr/>
            <p:nvPr/>
          </p:nvSpPr>
          <p:spPr>
            <a:xfrm>
              <a:off x="3412067" y="1126067"/>
              <a:ext cx="1964266" cy="39793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224056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p:txBody>
          <a:bodyPr/>
          <a:lstStyle/>
          <a:p>
            <a:fld id="{D6A94BC8-5033-4C8B-8434-02718827CC88}" type="slidenum">
              <a:rPr lang="en-US" smtClean="0"/>
              <a:pPr/>
              <a:t>5</a:t>
            </a:fld>
            <a:endParaRPr lang="en-US" dirty="0"/>
          </a:p>
        </p:txBody>
      </p:sp>
      <p:graphicFrame>
        <p:nvGraphicFramePr>
          <p:cNvPr id="3" name="Table 2">
            <a:extLst>
              <a:ext uri="{FF2B5EF4-FFF2-40B4-BE49-F238E27FC236}">
                <a16:creationId xmlns:a16="http://schemas.microsoft.com/office/drawing/2014/main" id="{ECF3C12B-77AC-49D6-B782-2C98F06C5B2D}"/>
              </a:ext>
            </a:extLst>
          </p:cNvPr>
          <p:cNvGraphicFramePr>
            <a:graphicFrameLocks noGrp="1"/>
          </p:cNvGraphicFramePr>
          <p:nvPr>
            <p:extLst>
              <p:ext uri="{D42A27DB-BD31-4B8C-83A1-F6EECF244321}">
                <p14:modId xmlns:p14="http://schemas.microsoft.com/office/powerpoint/2010/main" val="1523892845"/>
              </p:ext>
            </p:extLst>
          </p:nvPr>
        </p:nvGraphicFramePr>
        <p:xfrm>
          <a:off x="1517780" y="1112830"/>
          <a:ext cx="9361714" cy="1828800"/>
        </p:xfrm>
        <a:graphic>
          <a:graphicData uri="http://schemas.openxmlformats.org/drawingml/2006/table">
            <a:tbl>
              <a:tblPr>
                <a:tableStyleId>{69CF1AB2-1976-4502-BF36-3FF5EA218861}</a:tableStyleId>
              </a:tblPr>
              <a:tblGrid>
                <a:gridCol w="1769916">
                  <a:extLst>
                    <a:ext uri="{9D8B030D-6E8A-4147-A177-3AD203B41FA5}">
                      <a16:colId xmlns:a16="http://schemas.microsoft.com/office/drawing/2014/main" val="1621084164"/>
                    </a:ext>
                  </a:extLst>
                </a:gridCol>
                <a:gridCol w="2794185">
                  <a:extLst>
                    <a:ext uri="{9D8B030D-6E8A-4147-A177-3AD203B41FA5}">
                      <a16:colId xmlns:a16="http://schemas.microsoft.com/office/drawing/2014/main" val="2121183957"/>
                    </a:ext>
                  </a:extLst>
                </a:gridCol>
                <a:gridCol w="4797613">
                  <a:extLst>
                    <a:ext uri="{9D8B030D-6E8A-4147-A177-3AD203B41FA5}">
                      <a16:colId xmlns:a16="http://schemas.microsoft.com/office/drawing/2014/main" val="2724285481"/>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Technical Implementation</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User Benefit</a:t>
                      </a:r>
                    </a:p>
                  </a:txBody>
                  <a:tcPr marL="114300" marR="114300" marT="76200" marB="76200" anchor="ctr">
                    <a:solidFill>
                      <a:schemeClr val="accent1"/>
                    </a:solidFill>
                  </a:tcPr>
                </a:tc>
                <a:extLst>
                  <a:ext uri="{0D108BD9-81ED-4DB2-BD59-A6C34878D82A}">
                    <a16:rowId xmlns:a16="http://schemas.microsoft.com/office/drawing/2014/main" val="4073747410"/>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Authenticity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Code-Switching Prompting</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Sounds like a real Indian podcast.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64669015"/>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Modularity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Decoupled API Layers</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Easy to swap Gemini for </a:t>
                      </a:r>
                      <a:r>
                        <a:rPr lang="en-US" sz="1400" dirty="0" err="1">
                          <a:effectLst/>
                          <a:latin typeface="Calibri" panose="020F0502020204030204" pitchFamily="34" charset="0"/>
                          <a:ea typeface="Calibri" panose="020F0502020204030204" pitchFamily="34" charset="0"/>
                          <a:cs typeface="Calibri" panose="020F0502020204030204" pitchFamily="34" charset="0"/>
                        </a:rPr>
                        <a:t>Groq</a:t>
                      </a:r>
                      <a:r>
                        <a:rPr lang="en-US" sz="1400" dirty="0">
                          <a:effectLst/>
                          <a:latin typeface="Calibri" panose="020F0502020204030204" pitchFamily="34" charset="0"/>
                          <a:ea typeface="Calibri" panose="020F0502020204030204" pitchFamily="34" charset="0"/>
                          <a:cs typeface="Calibri" panose="020F0502020204030204" pitchFamily="34" charset="0"/>
                        </a:rPr>
                        <a:t> or </a:t>
                      </a:r>
                      <a:r>
                        <a:rPr lang="en-US" sz="1400" dirty="0" err="1">
                          <a:effectLst/>
                          <a:latin typeface="Calibri" panose="020F0502020204030204" pitchFamily="34" charset="0"/>
                          <a:ea typeface="Calibri" panose="020F0502020204030204" pitchFamily="34" charset="0"/>
                          <a:cs typeface="Calibri" panose="020F0502020204030204" pitchFamily="34" charset="0"/>
                        </a:rPr>
                        <a:t>OpenAI</a:t>
                      </a:r>
                      <a:r>
                        <a:rPr lang="en-US" sz="1400" dirty="0">
                          <a:effectLst/>
                          <a:latin typeface="Calibri" panose="020F0502020204030204" pitchFamily="34" charset="0"/>
                          <a:ea typeface="Calibri" panose="020F0502020204030204" pitchFamily="34" charset="0"/>
                          <a:cs typeface="Calibri" panose="020F0502020204030204" pitchFamily="34" charset="0"/>
                        </a:rPr>
                        <a: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2051710164"/>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Human-like Flow</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500ms Inter-line Silences</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Removes the robotic, continuous drone.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54727696"/>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Scalability</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Python-based Automation</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Can generate 100 podcasts as easily as one.</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022999761"/>
                  </a:ext>
                </a:extLst>
              </a:tr>
            </a:tbl>
          </a:graphicData>
        </a:graphic>
      </p:graphicFrame>
      <p:graphicFrame>
        <p:nvGraphicFramePr>
          <p:cNvPr id="5" name="Table 4">
            <a:extLst>
              <a:ext uri="{FF2B5EF4-FFF2-40B4-BE49-F238E27FC236}">
                <a16:creationId xmlns:a16="http://schemas.microsoft.com/office/drawing/2014/main" id="{AAE05368-26D1-41B4-9B0B-31A934B32CFB}"/>
              </a:ext>
            </a:extLst>
          </p:cNvPr>
          <p:cNvGraphicFramePr>
            <a:graphicFrameLocks noGrp="1"/>
          </p:cNvGraphicFramePr>
          <p:nvPr>
            <p:extLst>
              <p:ext uri="{D42A27DB-BD31-4B8C-83A1-F6EECF244321}">
                <p14:modId xmlns:p14="http://schemas.microsoft.com/office/powerpoint/2010/main" val="3472126594"/>
              </p:ext>
            </p:extLst>
          </p:nvPr>
        </p:nvGraphicFramePr>
        <p:xfrm>
          <a:off x="220824" y="4332600"/>
          <a:ext cx="10972800" cy="1828800"/>
        </p:xfrm>
        <a:graphic>
          <a:graphicData uri="http://schemas.openxmlformats.org/drawingml/2006/table">
            <a:tbl>
              <a:tblPr>
                <a:tableStyleId>{69CF1AB2-1976-4502-BF36-3FF5EA218861}</a:tableStyleId>
              </a:tblPr>
              <a:tblGrid>
                <a:gridCol w="2382417">
                  <a:extLst>
                    <a:ext uri="{9D8B030D-6E8A-4147-A177-3AD203B41FA5}">
                      <a16:colId xmlns:a16="http://schemas.microsoft.com/office/drawing/2014/main" val="3624470269"/>
                    </a:ext>
                  </a:extLst>
                </a:gridCol>
                <a:gridCol w="3405673">
                  <a:extLst>
                    <a:ext uri="{9D8B030D-6E8A-4147-A177-3AD203B41FA5}">
                      <a16:colId xmlns:a16="http://schemas.microsoft.com/office/drawing/2014/main" val="4082410795"/>
                    </a:ext>
                  </a:extLst>
                </a:gridCol>
                <a:gridCol w="5184710">
                  <a:extLst>
                    <a:ext uri="{9D8B030D-6E8A-4147-A177-3AD203B41FA5}">
                      <a16:colId xmlns:a16="http://schemas.microsoft.com/office/drawing/2014/main" val="385507261"/>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Category</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 Item</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114300" marR="114300" marT="76200" marB="76200" anchor="ctr">
                    <a:solidFill>
                      <a:schemeClr val="accent1"/>
                    </a:solidFill>
                  </a:tcPr>
                </a:tc>
                <a:extLst>
                  <a:ext uri="{0D108BD9-81ED-4DB2-BD59-A6C34878D82A}">
                    <a16:rowId xmlns:a16="http://schemas.microsoft.com/office/drawing/2014/main" val="189173429"/>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Media</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final_multi_voice_podcast.mp3</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The final user-facing product.</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497109462"/>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Code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Python Source Code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Demonstrates technical implementation and modularity.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161697977"/>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Logic</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Script Text File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Verifies the quality of the Hinglish generation.</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460444313"/>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Architecture</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Architecture Diagram</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Explains the "How" for technical stakeholders.</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141104636"/>
                  </a:ext>
                </a:extLst>
              </a:tr>
            </a:tbl>
          </a:graphicData>
        </a:graphic>
      </p:graphicFrame>
      <p:sp>
        <p:nvSpPr>
          <p:cNvPr id="6" name="Rectangle 5">
            <a:extLst>
              <a:ext uri="{FF2B5EF4-FFF2-40B4-BE49-F238E27FC236}">
                <a16:creationId xmlns:a16="http://schemas.microsoft.com/office/drawing/2014/main" id="{9805E53F-44B5-4800-9245-E5185D9DA027}"/>
              </a:ext>
            </a:extLst>
          </p:cNvPr>
          <p:cNvSpPr/>
          <p:nvPr/>
        </p:nvSpPr>
        <p:spPr>
          <a:xfrm>
            <a:off x="2726957" y="6369764"/>
            <a:ext cx="8339667" cy="553998"/>
          </a:xfrm>
          <a:prstGeom prst="rect">
            <a:avLst/>
          </a:prstGeom>
        </p:spPr>
        <p:txBody>
          <a:bodyPr wrap="square">
            <a:spAutoFit/>
          </a:bodyPr>
          <a:lstStyle/>
          <a:p>
            <a:r>
              <a:rPr lang="en-IN" sz="1000" dirty="0">
                <a:latin typeface="Calibri" panose="020F0502020204030204" pitchFamily="34" charset="0"/>
                <a:ea typeface="Calibri" panose="020F0502020204030204" pitchFamily="34" charset="0"/>
                <a:cs typeface="Calibri" panose="020F0502020204030204" pitchFamily="34" charset="0"/>
                <a:hlinkClick r:id="rId4"/>
              </a:rPr>
              <a:t>https://colab.research.google.com/gist/raj-aws/dc8334ff949d423bed0e57fd168ba0e2/pymain.ipynb#scrollTo=bd108afc</a:t>
            </a:r>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a:p>
            <a:endParaRPr lang="en-IN" sz="1000" dirty="0">
              <a:latin typeface="Calibri" panose="020F0502020204030204" pitchFamily="34" charset="0"/>
              <a:ea typeface="Calibri" panose="020F0502020204030204" pitchFamily="34" charset="0"/>
              <a:cs typeface="Calibri" panose="020F0502020204030204" pitchFamily="34" charset="0"/>
            </a:endParaRPr>
          </a:p>
        </p:txBody>
      </p:sp>
      <p:pic>
        <p:nvPicPr>
          <p:cNvPr id="7" name="local_podcast_output1">
            <a:hlinkClick r:id="" action="ppaction://media"/>
            <a:extLst>
              <a:ext uri="{FF2B5EF4-FFF2-40B4-BE49-F238E27FC236}">
                <a16:creationId xmlns:a16="http://schemas.microsoft.com/office/drawing/2014/main" id="{9689DB1B-D262-4536-AA28-5623F6052F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99096" y="6248400"/>
            <a:ext cx="609600" cy="609600"/>
          </a:xfrm>
          <a:prstGeom prst="rect">
            <a:avLst/>
          </a:prstGeom>
        </p:spPr>
      </p:pic>
      <p:sp>
        <p:nvSpPr>
          <p:cNvPr id="10" name="Rectangle: Rounded Corners 9">
            <a:extLst>
              <a:ext uri="{FF2B5EF4-FFF2-40B4-BE49-F238E27FC236}">
                <a16:creationId xmlns:a16="http://schemas.microsoft.com/office/drawing/2014/main" id="{10195EE2-9992-43E9-AC13-44B2E82E557C}"/>
              </a:ext>
            </a:extLst>
          </p:cNvPr>
          <p:cNvSpPr/>
          <p:nvPr/>
        </p:nvSpPr>
        <p:spPr>
          <a:xfrm>
            <a:off x="220824" y="4068541"/>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9444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0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Financial Detective</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6</a:t>
            </a:fld>
            <a:endParaRPr lang="en-US" dirty="0"/>
          </a:p>
        </p:txBody>
      </p:sp>
      <p:sp>
        <p:nvSpPr>
          <p:cNvPr id="6" name="TextBox 5">
            <a:extLst>
              <a:ext uri="{FF2B5EF4-FFF2-40B4-BE49-F238E27FC236}">
                <a16:creationId xmlns:a16="http://schemas.microsoft.com/office/drawing/2014/main" id="{8EEF6031-93DF-4E95-95BD-1E4DEA1AF1E4}"/>
              </a:ext>
            </a:extLst>
          </p:cNvPr>
          <p:cNvSpPr txBox="1"/>
          <p:nvPr/>
        </p:nvSpPr>
        <p:spPr>
          <a:xfrm>
            <a:off x="287866" y="1464734"/>
            <a:ext cx="11768667" cy="1600438"/>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Take the provided raw text file (a messy 5-page excerpt from a Reliance Annual Report). Write a script that extracts specific </a:t>
            </a:r>
            <a:r>
              <a:rPr lang="en-IN" sz="1400" b="1" dirty="0">
                <a:latin typeface="Calibri" panose="020F0502020204030204" pitchFamily="34" charset="0"/>
                <a:ea typeface="Calibri" panose="020F0502020204030204" pitchFamily="34" charset="0"/>
                <a:cs typeface="Calibri" panose="020F0502020204030204" pitchFamily="34" charset="0"/>
              </a:rPr>
              <a:t>Entities</a:t>
            </a:r>
            <a:r>
              <a:rPr lang="en-IN" sz="1400" dirty="0">
                <a:latin typeface="Calibri" panose="020F0502020204030204" pitchFamily="34" charset="0"/>
                <a:ea typeface="Calibri" panose="020F0502020204030204" pitchFamily="34" charset="0"/>
                <a:cs typeface="Calibri" panose="020F0502020204030204" pitchFamily="34" charset="0"/>
              </a:rPr>
              <a:t> (Company Names, Risk Factors, Dollar Amounts) and </a:t>
            </a:r>
            <a:r>
              <a:rPr lang="en-IN" sz="1400" b="1" dirty="0">
                <a:latin typeface="Calibri" panose="020F0502020204030204" pitchFamily="34" charset="0"/>
                <a:ea typeface="Calibri" panose="020F0502020204030204" pitchFamily="34" charset="0"/>
                <a:cs typeface="Calibri" panose="020F0502020204030204" pitchFamily="34" charset="0"/>
              </a:rPr>
              <a:t>Relationships</a:t>
            </a:r>
            <a:r>
              <a:rPr lang="en-IN" sz="1400" dirty="0">
                <a:latin typeface="Calibri" panose="020F0502020204030204" pitchFamily="34" charset="0"/>
                <a:ea typeface="Calibri" panose="020F0502020204030204" pitchFamily="34" charset="0"/>
                <a:cs typeface="Calibri" panose="020F0502020204030204" pitchFamily="34" charset="0"/>
              </a:rPr>
              <a:t> (e.g., </a:t>
            </a:r>
            <a:r>
              <a:rPr lang="en-IN" sz="1400" i="1" dirty="0">
                <a:latin typeface="Calibri" panose="020F0502020204030204" pitchFamily="34" charset="0"/>
                <a:ea typeface="Calibri" panose="020F0502020204030204" pitchFamily="34" charset="0"/>
                <a:cs typeface="Calibri" panose="020F0502020204030204" pitchFamily="34" charset="0"/>
              </a:rPr>
              <a:t>Reliance Retail -&gt; OWNS -&gt; </a:t>
            </a:r>
            <a:r>
              <a:rPr lang="en-IN" sz="1400" i="1" dirty="0" err="1">
                <a:latin typeface="Calibri" panose="020F0502020204030204" pitchFamily="34" charset="0"/>
                <a:ea typeface="Calibri" panose="020F0502020204030204" pitchFamily="34" charset="0"/>
                <a:cs typeface="Calibri" panose="020F0502020204030204" pitchFamily="34" charset="0"/>
              </a:rPr>
              <a:t>Hamleys</a:t>
            </a:r>
            <a:r>
              <a:rPr lang="en-IN" sz="1400" dirty="0">
                <a:latin typeface="Calibri" panose="020F0502020204030204" pitchFamily="34" charset="0"/>
                <a:ea typeface="Calibri" panose="020F0502020204030204" pitchFamily="34" charset="0"/>
                <a:cs typeface="Calibri" panose="020F0502020204030204" pitchFamily="34" charset="0"/>
              </a:rPr>
              <a:t>) and outputs them into a strict JSON Knowledge Graph format.</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You cannot use regex. You must use an LLM (local Llama or GPT-4o) to do the extraction. The JSON schema must be valid.</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Deliverable:</a:t>
            </a:r>
            <a:endParaRPr lang="en-IN" sz="1400" dirty="0">
              <a:latin typeface="Calibri" panose="020F0502020204030204" pitchFamily="34" charset="0"/>
              <a:ea typeface="Calibri" panose="020F0502020204030204" pitchFamily="34" charset="0"/>
              <a:cs typeface="Calibri" panose="020F0502020204030204" pitchFamily="34" charset="0"/>
            </a:endParaRPr>
          </a:p>
          <a:p>
            <a:pPr lvl="1"/>
            <a:r>
              <a:rPr lang="en-IN" sz="1400" dirty="0">
                <a:latin typeface="Calibri" panose="020F0502020204030204" pitchFamily="34" charset="0"/>
                <a:ea typeface="Calibri" panose="020F0502020204030204" pitchFamily="34" charset="0"/>
                <a:cs typeface="Calibri" panose="020F0502020204030204" pitchFamily="34" charset="0"/>
              </a:rPr>
              <a:t>The Python script.</a:t>
            </a:r>
          </a:p>
          <a:p>
            <a:pPr lvl="1"/>
            <a:r>
              <a:rPr lang="en-IN" sz="1400" dirty="0">
                <a:latin typeface="Calibri" panose="020F0502020204030204" pitchFamily="34" charset="0"/>
                <a:ea typeface="Calibri" panose="020F0502020204030204" pitchFamily="34" charset="0"/>
                <a:cs typeface="Calibri" panose="020F0502020204030204" pitchFamily="34" charset="0"/>
              </a:rPr>
              <a:t>The </a:t>
            </a:r>
            <a:r>
              <a:rPr lang="en-IN" sz="1400" dirty="0" err="1">
                <a:latin typeface="Calibri" panose="020F0502020204030204" pitchFamily="34" charset="0"/>
                <a:ea typeface="Calibri" panose="020F0502020204030204" pitchFamily="34" charset="0"/>
                <a:cs typeface="Calibri" panose="020F0502020204030204" pitchFamily="34" charset="0"/>
              </a:rPr>
              <a:t>graph_output.json</a:t>
            </a:r>
            <a:r>
              <a:rPr lang="en-IN" sz="1400" dirty="0">
                <a:latin typeface="Calibri" panose="020F0502020204030204" pitchFamily="34" charset="0"/>
                <a:ea typeface="Calibri" panose="020F0502020204030204" pitchFamily="34" charset="0"/>
                <a:cs typeface="Calibri" panose="020F0502020204030204" pitchFamily="34" charset="0"/>
              </a:rPr>
              <a:t> file.</a:t>
            </a:r>
          </a:p>
          <a:p>
            <a:pPr lvl="1"/>
            <a:r>
              <a:rPr lang="en-IN" sz="1400" dirty="0">
                <a:latin typeface="Calibri" panose="020F0502020204030204" pitchFamily="34" charset="0"/>
                <a:ea typeface="Calibri" panose="020F0502020204030204" pitchFamily="34" charset="0"/>
                <a:cs typeface="Calibri" panose="020F0502020204030204" pitchFamily="34" charset="0"/>
              </a:rPr>
              <a:t>A visual representation (screenshot) of the graph (using a library like </a:t>
            </a:r>
            <a:r>
              <a:rPr lang="en-IN" sz="1400" dirty="0" err="1">
                <a:latin typeface="Calibri" panose="020F0502020204030204" pitchFamily="34" charset="0"/>
                <a:ea typeface="Calibri" panose="020F0502020204030204" pitchFamily="34" charset="0"/>
                <a:cs typeface="Calibri" panose="020F0502020204030204" pitchFamily="34" charset="0"/>
              </a:rPr>
              <a:t>NetworkX</a:t>
            </a:r>
            <a:r>
              <a:rPr lang="en-IN" sz="1400" dirty="0">
                <a:latin typeface="Calibri" panose="020F0502020204030204" pitchFamily="34" charset="0"/>
                <a:ea typeface="Calibri" panose="020F0502020204030204" pitchFamily="34" charset="0"/>
                <a:cs typeface="Calibri" panose="020F0502020204030204" pitchFamily="34" charset="0"/>
              </a:rPr>
              <a:t> or just a Mermaid chart).</a:t>
            </a:r>
          </a:p>
        </p:txBody>
      </p:sp>
      <p:sp>
        <p:nvSpPr>
          <p:cNvPr id="8" name="Rectangle 1">
            <a:extLst>
              <a:ext uri="{FF2B5EF4-FFF2-40B4-BE49-F238E27FC236}">
                <a16:creationId xmlns:a16="http://schemas.microsoft.com/office/drawing/2014/main" id="{3BA91281-130E-40C5-BE00-7C12557BE307}"/>
              </a:ext>
            </a:extLst>
          </p:cNvPr>
          <p:cNvSpPr>
            <a:spLocks noGrp="1" noChangeArrowheads="1"/>
          </p:cNvSpPr>
          <p:nvPr>
            <p:ph type="body" sz="quarter" idx="12"/>
          </p:nvPr>
        </p:nvSpPr>
        <p:spPr bwMode="auto">
          <a:xfrm>
            <a:off x="203887" y="4488366"/>
            <a:ext cx="11852646" cy="1815882"/>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Ingestion Layer (Python Standard Library):</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Reads the reliance_report.txt file into a string.</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Validation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Pydantic</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Acts as the "Guardrail." It defines the schema (Entities and Relationships) that the LLM must follow. It prevents the AI from returning random text.</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Intelligence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Ollama</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 &amp; Llama 3):</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The "Brain." It takes the raw text and the schema, performs a semantic analysis of the financial data, and generates a structured JSON response.</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Graph Layer (</a:t>
            </a:r>
            <a:r>
              <a:rPr kumimoji="0" lang="en-US" altLang="en-US" sz="1400" b="1" i="0" u="none" strike="noStrike" cap="none" normalizeH="0" baseline="0" dirty="0" err="1">
                <a:ln>
                  <a:noFill/>
                </a:ln>
                <a:solidFill>
                  <a:schemeClr val="tx1"/>
                </a:solidFill>
                <a:effectLst/>
                <a:ea typeface="Calibri" panose="020F0502020204030204" pitchFamily="34" charset="0"/>
                <a:cs typeface="Calibri" panose="020F0502020204030204" pitchFamily="34" charset="0"/>
              </a:rPr>
              <a:t>NetworkX</a:t>
            </a: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Converts the JSON "Triples" (Subject-Predicate-Object) into a mathematical graph object.</a:t>
            </a: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400" b="1" i="0" u="none" strike="noStrike" cap="none" normalizeH="0" baseline="0" dirty="0">
                <a:ln>
                  <a:noFill/>
                </a:ln>
                <a:solidFill>
                  <a:schemeClr val="tx1"/>
                </a:solidFill>
                <a:effectLst/>
                <a:ea typeface="Calibri" panose="020F0502020204030204" pitchFamily="34" charset="0"/>
                <a:cs typeface="Calibri" panose="020F0502020204030204" pitchFamily="34" charset="0"/>
              </a:rPr>
              <a:t>Visualization Layer (Matplotlib):</a:t>
            </a:r>
            <a:r>
              <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rPr>
              <a:t> Renders the graph into a PNG image for human review.</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ea typeface="Calibri" panose="020F0502020204030204" pitchFamily="34" charset="0"/>
              <a:cs typeface="Calibri" panose="020F0502020204030204" pitchFamily="34" charset="0"/>
            </a:endParaRPr>
          </a:p>
        </p:txBody>
      </p:sp>
      <p:sp>
        <p:nvSpPr>
          <p:cNvPr id="9" name="Rectangle: Rounded Corners 8">
            <a:extLst>
              <a:ext uri="{FF2B5EF4-FFF2-40B4-BE49-F238E27FC236}">
                <a16:creationId xmlns:a16="http://schemas.microsoft.com/office/drawing/2014/main" id="{2C5939B7-0665-42F4-B57F-056F8CDE5C57}"/>
              </a:ext>
            </a:extLst>
          </p:cNvPr>
          <p:cNvSpPr/>
          <p:nvPr/>
        </p:nvSpPr>
        <p:spPr>
          <a:xfrm>
            <a:off x="203887" y="4210893"/>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AF0FBECC-4EE3-4414-AB61-F17D21D03B47}"/>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386038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F278C7A-9D05-46C3-8ABE-218105BA7A62}"/>
              </a:ext>
            </a:extLst>
          </p:cNvPr>
          <p:cNvSpPr>
            <a:spLocks noGrp="1"/>
          </p:cNvSpPr>
          <p:nvPr>
            <p:ph type="body" sz="quarter" idx="10"/>
          </p:nvPr>
        </p:nvSpPr>
        <p:spPr/>
        <p:txBody>
          <a:bodyPr>
            <a:normAutofit/>
          </a:bodyPr>
          <a:lstStyle/>
          <a:p>
            <a:r>
              <a:rPr lang="en-IN" dirty="0"/>
              <a:t>The Financial Detective- </a:t>
            </a:r>
            <a:r>
              <a:rPr lang="en-US" dirty="0"/>
              <a:t>System Architecture</a:t>
            </a:r>
            <a:endParaRPr lang="en-IN" dirty="0"/>
          </a:p>
        </p:txBody>
      </p:sp>
      <p:sp>
        <p:nvSpPr>
          <p:cNvPr id="4" name="Slide Number Placeholder 3">
            <a:extLst>
              <a:ext uri="{FF2B5EF4-FFF2-40B4-BE49-F238E27FC236}">
                <a16:creationId xmlns:a16="http://schemas.microsoft.com/office/drawing/2014/main" id="{90F773B3-EA53-496C-81A7-5933C6AD5317}"/>
              </a:ext>
            </a:extLst>
          </p:cNvPr>
          <p:cNvSpPr>
            <a:spLocks noGrp="1"/>
          </p:cNvSpPr>
          <p:nvPr>
            <p:ph type="sldNum" sz="quarter" idx="15"/>
          </p:nvPr>
        </p:nvSpPr>
        <p:spPr/>
        <p:txBody>
          <a:bodyPr/>
          <a:lstStyle/>
          <a:p>
            <a:fld id="{D6A94BC8-5033-4C8B-8434-02718827CC88}" type="slidenum">
              <a:rPr lang="en-US" smtClean="0"/>
              <a:pPr/>
              <a:t>7</a:t>
            </a:fld>
            <a:endParaRPr lang="en-US" dirty="0"/>
          </a:p>
        </p:txBody>
      </p:sp>
      <p:grpSp>
        <p:nvGrpSpPr>
          <p:cNvPr id="7" name="Group 6">
            <a:extLst>
              <a:ext uri="{FF2B5EF4-FFF2-40B4-BE49-F238E27FC236}">
                <a16:creationId xmlns:a16="http://schemas.microsoft.com/office/drawing/2014/main" id="{FB7B4879-F4F3-4ECF-B5FB-86844FF10323}"/>
              </a:ext>
            </a:extLst>
          </p:cNvPr>
          <p:cNvGrpSpPr/>
          <p:nvPr/>
        </p:nvGrpSpPr>
        <p:grpSpPr>
          <a:xfrm>
            <a:off x="1134534" y="920750"/>
            <a:ext cx="9753600" cy="5572125"/>
            <a:chOff x="1134534" y="920750"/>
            <a:chExt cx="9753600" cy="5572125"/>
          </a:xfrm>
        </p:grpSpPr>
        <p:pic>
          <p:nvPicPr>
            <p:cNvPr id="3" name="Picture 2">
              <a:extLst>
                <a:ext uri="{FF2B5EF4-FFF2-40B4-BE49-F238E27FC236}">
                  <a16:creationId xmlns:a16="http://schemas.microsoft.com/office/drawing/2014/main" id="{0A89F72D-9BE0-47AD-8799-8300710B92ED}"/>
                </a:ext>
              </a:extLst>
            </p:cNvPr>
            <p:cNvPicPr>
              <a:picLocks noChangeAspect="1"/>
            </p:cNvPicPr>
            <p:nvPr/>
          </p:nvPicPr>
          <p:blipFill>
            <a:blip r:embed="rId2"/>
            <a:stretch>
              <a:fillRect/>
            </a:stretch>
          </p:blipFill>
          <p:spPr>
            <a:xfrm>
              <a:off x="1134534" y="920750"/>
              <a:ext cx="9753600" cy="5572125"/>
            </a:xfrm>
            <a:prstGeom prst="rect">
              <a:avLst/>
            </a:prstGeom>
          </p:spPr>
        </p:pic>
        <p:sp>
          <p:nvSpPr>
            <p:cNvPr id="5" name="Rectangle: Rounded Corners 4">
              <a:extLst>
                <a:ext uri="{FF2B5EF4-FFF2-40B4-BE49-F238E27FC236}">
                  <a16:creationId xmlns:a16="http://schemas.microsoft.com/office/drawing/2014/main" id="{D32328C1-3C3F-4A66-BA02-3A1C7FCFA715}"/>
                </a:ext>
              </a:extLst>
            </p:cNvPr>
            <p:cNvSpPr/>
            <p:nvPr/>
          </p:nvSpPr>
          <p:spPr>
            <a:xfrm>
              <a:off x="9770533" y="5571067"/>
              <a:ext cx="999067" cy="79586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1192097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CB4A7AD-A0A3-4260-98A9-9ECA76EB4F19}"/>
              </a:ext>
            </a:extLst>
          </p:cNvPr>
          <p:cNvSpPr>
            <a:spLocks noGrp="1"/>
          </p:cNvSpPr>
          <p:nvPr>
            <p:ph type="body" sz="quarter" idx="10"/>
          </p:nvPr>
        </p:nvSpPr>
        <p:spPr/>
        <p:txBody>
          <a:bodyPr>
            <a:normAutofit/>
          </a:bodyPr>
          <a:lstStyle/>
          <a:p>
            <a:r>
              <a:rPr lang="en-US" dirty="0"/>
              <a:t>Features &amp; Deliverables</a:t>
            </a:r>
            <a:endParaRPr lang="en-IN" dirty="0"/>
          </a:p>
        </p:txBody>
      </p:sp>
      <p:sp>
        <p:nvSpPr>
          <p:cNvPr id="4" name="Slide Number Placeholder 3">
            <a:extLst>
              <a:ext uri="{FF2B5EF4-FFF2-40B4-BE49-F238E27FC236}">
                <a16:creationId xmlns:a16="http://schemas.microsoft.com/office/drawing/2014/main" id="{211A0831-BB72-4454-8116-A49D45F6A76E}"/>
              </a:ext>
            </a:extLst>
          </p:cNvPr>
          <p:cNvSpPr>
            <a:spLocks noGrp="1"/>
          </p:cNvSpPr>
          <p:nvPr>
            <p:ph type="sldNum" sz="quarter" idx="15"/>
          </p:nvPr>
        </p:nvSpPr>
        <p:spPr>
          <a:xfrm>
            <a:off x="9999133" y="5782150"/>
            <a:ext cx="2844800" cy="365125"/>
          </a:xfrm>
        </p:spPr>
        <p:txBody>
          <a:bodyPr/>
          <a:lstStyle/>
          <a:p>
            <a:fld id="{D6A94BC8-5033-4C8B-8434-02718827CC88}" type="slidenum">
              <a:rPr lang="en-US" smtClean="0"/>
              <a:pPr/>
              <a:t>8</a:t>
            </a:fld>
            <a:endParaRPr lang="en-US" dirty="0"/>
          </a:p>
        </p:txBody>
      </p:sp>
      <p:graphicFrame>
        <p:nvGraphicFramePr>
          <p:cNvPr id="8" name="Table 7">
            <a:extLst>
              <a:ext uri="{FF2B5EF4-FFF2-40B4-BE49-F238E27FC236}">
                <a16:creationId xmlns:a16="http://schemas.microsoft.com/office/drawing/2014/main" id="{2EA464EE-1A49-4512-87F0-4294DC2B2F55}"/>
              </a:ext>
            </a:extLst>
          </p:cNvPr>
          <p:cNvGraphicFramePr>
            <a:graphicFrameLocks noGrp="1"/>
          </p:cNvGraphicFramePr>
          <p:nvPr>
            <p:extLst>
              <p:ext uri="{D42A27DB-BD31-4B8C-83A1-F6EECF244321}">
                <p14:modId xmlns:p14="http://schemas.microsoft.com/office/powerpoint/2010/main" val="2938008697"/>
              </p:ext>
            </p:extLst>
          </p:nvPr>
        </p:nvGraphicFramePr>
        <p:xfrm>
          <a:off x="1667069" y="1021148"/>
          <a:ext cx="9333722" cy="1772852"/>
        </p:xfrm>
        <a:graphic>
          <a:graphicData uri="http://schemas.openxmlformats.org/drawingml/2006/table">
            <a:tbl>
              <a:tblPr>
                <a:tableStyleId>{69CF1AB2-1976-4502-BF36-3FF5EA218861}</a:tableStyleId>
              </a:tblPr>
              <a:tblGrid>
                <a:gridCol w="1794588">
                  <a:extLst>
                    <a:ext uri="{9D8B030D-6E8A-4147-A177-3AD203B41FA5}">
                      <a16:colId xmlns:a16="http://schemas.microsoft.com/office/drawing/2014/main" val="3753980978"/>
                    </a:ext>
                  </a:extLst>
                </a:gridCol>
                <a:gridCol w="3872204">
                  <a:extLst>
                    <a:ext uri="{9D8B030D-6E8A-4147-A177-3AD203B41FA5}">
                      <a16:colId xmlns:a16="http://schemas.microsoft.com/office/drawing/2014/main" val="110181397"/>
                    </a:ext>
                  </a:extLst>
                </a:gridCol>
                <a:gridCol w="3666930">
                  <a:extLst>
                    <a:ext uri="{9D8B030D-6E8A-4147-A177-3AD203B41FA5}">
                      <a16:colId xmlns:a16="http://schemas.microsoft.com/office/drawing/2014/main" val="2181045994"/>
                    </a:ext>
                  </a:extLst>
                </a:gridCol>
              </a:tblGrid>
              <a:tr h="392785">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Feature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Traditional Approach (Regex)</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Our Approach (AI/LLM)</a:t>
                      </a:r>
                    </a:p>
                  </a:txBody>
                  <a:tcPr marL="114300" marR="114300" marT="76200" marB="76200" anchor="ctr">
                    <a:solidFill>
                      <a:schemeClr val="accent1"/>
                    </a:solidFill>
                  </a:tcPr>
                </a:tc>
                <a:extLst>
                  <a:ext uri="{0D108BD9-81ED-4DB2-BD59-A6C34878D82A}">
                    <a16:rowId xmlns:a16="http://schemas.microsoft.com/office/drawing/2014/main" val="3579367047"/>
                  </a:ext>
                </a:extLst>
              </a:tr>
              <a:tr h="508000">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Flexibility</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Breaks if text format changes slightly.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Understands context even if format is messy.</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148048175"/>
                  </a:ext>
                </a:extLst>
              </a:tr>
              <a:tr h="389467">
                <a:tc>
                  <a:txBody>
                    <a:bodyPr/>
                    <a:lstStyle/>
                    <a:p>
                      <a:pPr rtl="0"/>
                      <a:r>
                        <a:rPr lang="en-IN" sz="1200" dirty="0">
                          <a:effectLst/>
                          <a:latin typeface="Calibri" panose="020F0502020204030204" pitchFamily="34" charset="0"/>
                          <a:ea typeface="Calibri" panose="020F0502020204030204" pitchFamily="34" charset="0"/>
                          <a:cs typeface="Calibri" panose="020F0502020204030204" pitchFamily="34" charset="0"/>
                        </a:rPr>
                        <a:t>Complex Logic</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Hard to find "Risk Factors" with rules.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200" dirty="0">
                          <a:effectLst/>
                          <a:latin typeface="Calibri" panose="020F0502020204030204" pitchFamily="34" charset="0"/>
                          <a:ea typeface="Calibri" panose="020F0502020204030204" pitchFamily="34" charset="0"/>
                          <a:cs typeface="Calibri" panose="020F0502020204030204" pitchFamily="34" charset="0"/>
                        </a:rPr>
                        <a:t>Easily identifies sentiment and risks.</a:t>
                      </a:r>
                      <a:endParaRPr lang="en-US"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3672954311"/>
                  </a:ext>
                </a:extLst>
              </a:tr>
              <a:tr h="482600">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JSON Safety</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200">
                          <a:effectLst/>
                          <a:latin typeface="Calibri" panose="020F0502020204030204" pitchFamily="34" charset="0"/>
                          <a:ea typeface="Calibri" panose="020F0502020204030204" pitchFamily="34" charset="0"/>
                          <a:cs typeface="Calibri" panose="020F0502020204030204" pitchFamily="34" charset="0"/>
                        </a:rPr>
                        <a:t>Needs manual string parsing.</a:t>
                      </a:r>
                      <a:endParaRPr lang="en-IN" sz="12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200" dirty="0" err="1">
                          <a:effectLst/>
                          <a:latin typeface="Calibri" panose="020F0502020204030204" pitchFamily="34" charset="0"/>
                          <a:ea typeface="Calibri" panose="020F0502020204030204" pitchFamily="34" charset="0"/>
                          <a:cs typeface="Calibri" panose="020F0502020204030204" pitchFamily="34" charset="0"/>
                        </a:rPr>
                        <a:t>Pydantic</a:t>
                      </a:r>
                      <a:r>
                        <a:rPr lang="en-IN" sz="1200" dirty="0">
                          <a:effectLst/>
                          <a:latin typeface="Calibri" panose="020F0502020204030204" pitchFamily="34" charset="0"/>
                          <a:ea typeface="Calibri" panose="020F0502020204030204" pitchFamily="34" charset="0"/>
                          <a:cs typeface="Calibri" panose="020F0502020204030204" pitchFamily="34" charset="0"/>
                        </a:rPr>
                        <a:t> ensures 100% valid JSON schema.</a:t>
                      </a:r>
                      <a:endParaRPr lang="en-IN" sz="12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452356769"/>
                  </a:ext>
                </a:extLst>
              </a:tr>
            </a:tbl>
          </a:graphicData>
        </a:graphic>
      </p:graphicFrame>
      <p:graphicFrame>
        <p:nvGraphicFramePr>
          <p:cNvPr id="13" name="Table 12">
            <a:extLst>
              <a:ext uri="{FF2B5EF4-FFF2-40B4-BE49-F238E27FC236}">
                <a16:creationId xmlns:a16="http://schemas.microsoft.com/office/drawing/2014/main" id="{DA647DB4-F50F-4E04-BA41-6B8252B42C45}"/>
              </a:ext>
            </a:extLst>
          </p:cNvPr>
          <p:cNvGraphicFramePr>
            <a:graphicFrameLocks noGrp="1"/>
          </p:cNvGraphicFramePr>
          <p:nvPr>
            <p:extLst>
              <p:ext uri="{D42A27DB-BD31-4B8C-83A1-F6EECF244321}">
                <p14:modId xmlns:p14="http://schemas.microsoft.com/office/powerpoint/2010/main" val="1373400594"/>
              </p:ext>
            </p:extLst>
          </p:nvPr>
        </p:nvGraphicFramePr>
        <p:xfrm>
          <a:off x="1761067" y="3479795"/>
          <a:ext cx="8509000" cy="1463040"/>
        </p:xfrm>
        <a:graphic>
          <a:graphicData uri="http://schemas.openxmlformats.org/drawingml/2006/table">
            <a:tbl>
              <a:tblPr>
                <a:tableStyleId>{69CF1AB2-1976-4502-BF36-3FF5EA218861}</a:tableStyleId>
              </a:tblPr>
              <a:tblGrid>
                <a:gridCol w="1690914">
                  <a:extLst>
                    <a:ext uri="{9D8B030D-6E8A-4147-A177-3AD203B41FA5}">
                      <a16:colId xmlns:a16="http://schemas.microsoft.com/office/drawing/2014/main" val="2048680271"/>
                    </a:ext>
                  </a:extLst>
                </a:gridCol>
                <a:gridCol w="2715208">
                  <a:extLst>
                    <a:ext uri="{9D8B030D-6E8A-4147-A177-3AD203B41FA5}">
                      <a16:colId xmlns:a16="http://schemas.microsoft.com/office/drawing/2014/main" val="1579146438"/>
                    </a:ext>
                  </a:extLst>
                </a:gridCol>
                <a:gridCol w="4102878">
                  <a:extLst>
                    <a:ext uri="{9D8B030D-6E8A-4147-A177-3AD203B41FA5}">
                      <a16:colId xmlns:a16="http://schemas.microsoft.com/office/drawing/2014/main" val="2314234948"/>
                    </a:ext>
                  </a:extLst>
                </a:gridCol>
              </a:tblGrid>
              <a:tr h="0">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Deliverable</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Format</a:t>
                      </a:r>
                    </a:p>
                  </a:txBody>
                  <a:tcPr marL="114300" marR="114300" marT="76200" marB="76200" anchor="ctr">
                    <a:solidFill>
                      <a:schemeClr val="accent1"/>
                    </a:solidFill>
                  </a:tcPr>
                </a:tc>
                <a:tc>
                  <a:txBody>
                    <a:bodyPr/>
                    <a:lstStyle/>
                    <a:p>
                      <a:pPr rtl="0"/>
                      <a:r>
                        <a:rPr lang="en-IN" sz="1400" b="1" dirty="0">
                          <a:solidFill>
                            <a:schemeClr val="bg1"/>
                          </a:solidFill>
                          <a:effectLst/>
                          <a:latin typeface="Calibri" panose="020F0502020204030204" pitchFamily="34" charset="0"/>
                          <a:ea typeface="Calibri" panose="020F0502020204030204" pitchFamily="34" charset="0"/>
                          <a:cs typeface="Calibri" panose="020F0502020204030204" pitchFamily="34" charset="0"/>
                        </a:rPr>
                        <a:t>Purpose</a:t>
                      </a:r>
                    </a:p>
                  </a:txBody>
                  <a:tcPr marL="114300" marR="114300" marT="76200" marB="76200" anchor="ctr">
                    <a:solidFill>
                      <a:schemeClr val="accent1"/>
                    </a:solidFill>
                  </a:tcPr>
                </a:tc>
                <a:extLst>
                  <a:ext uri="{0D108BD9-81ED-4DB2-BD59-A6C34878D82A}">
                    <a16:rowId xmlns:a16="http://schemas.microsoft.com/office/drawing/2014/main" val="2745023441"/>
                  </a:ext>
                </a:extLst>
              </a:tr>
              <a:tr h="0">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Code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py</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Proof of logic and cleanliness.</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4195632041"/>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Data</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.json</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The actual extracted intelligence.</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348243575"/>
                  </a:ext>
                </a:extLst>
              </a:tr>
              <a:tr h="0">
                <a:tc>
                  <a:txBody>
                    <a:bodyPr/>
                    <a:lstStyle/>
                    <a:p>
                      <a:pPr rtl="0"/>
                      <a:r>
                        <a:rPr lang="en-IN" sz="1400">
                          <a:effectLst/>
                          <a:latin typeface="Calibri" panose="020F0502020204030204" pitchFamily="34" charset="0"/>
                          <a:ea typeface="Calibri" panose="020F0502020204030204" pitchFamily="34" charset="0"/>
                          <a:cs typeface="Calibri" panose="020F0502020204030204" pitchFamily="34" charset="0"/>
                        </a:rPr>
                        <a:t>Visual</a:t>
                      </a:r>
                      <a:endParaRPr lang="en-IN" sz="140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IN" sz="1400" dirty="0">
                          <a:effectLst/>
                          <a:latin typeface="Calibri" panose="020F0502020204030204" pitchFamily="34" charset="0"/>
                          <a:ea typeface="Calibri" panose="020F0502020204030204" pitchFamily="34" charset="0"/>
                          <a:cs typeface="Calibri" panose="020F0502020204030204" pitchFamily="34" charset="0"/>
                        </a:rPr>
                        <a:t>.</a:t>
                      </a:r>
                      <a:r>
                        <a:rPr lang="en-IN" sz="1400" dirty="0" err="1">
                          <a:effectLst/>
                          <a:latin typeface="Calibri" panose="020F0502020204030204" pitchFamily="34" charset="0"/>
                          <a:ea typeface="Calibri" panose="020F0502020204030204" pitchFamily="34" charset="0"/>
                          <a:cs typeface="Calibri" panose="020F0502020204030204" pitchFamily="34" charset="0"/>
                        </a:rPr>
                        <a:t>png</a:t>
                      </a:r>
                      <a:endParaRPr lang="en-IN"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tc>
                  <a:txBody>
                    <a:bodyPr/>
                    <a:lstStyle/>
                    <a:p>
                      <a:pPr rtl="0"/>
                      <a:r>
                        <a:rPr lang="en-US" sz="1400" dirty="0">
                          <a:effectLst/>
                          <a:latin typeface="Calibri" panose="020F0502020204030204" pitchFamily="34" charset="0"/>
                          <a:ea typeface="Calibri" panose="020F0502020204030204" pitchFamily="34" charset="0"/>
                          <a:cs typeface="Calibri" panose="020F0502020204030204" pitchFamily="34" charset="0"/>
                        </a:rPr>
                        <a:t>Human-readable summary of the report.</a:t>
                      </a:r>
                      <a:endParaRPr lang="en-US" sz="1400" dirty="0">
                        <a:solidFill>
                          <a:srgbClr val="1F1F1F"/>
                        </a:solidFill>
                        <a:effectLst/>
                        <a:latin typeface="Calibri" panose="020F0502020204030204" pitchFamily="34" charset="0"/>
                        <a:ea typeface="Calibri" panose="020F0502020204030204" pitchFamily="34" charset="0"/>
                        <a:cs typeface="Calibri" panose="020F0502020204030204" pitchFamily="34" charset="0"/>
                      </a:endParaRPr>
                    </a:p>
                  </a:txBody>
                  <a:tcPr marL="114300" marR="114300" marT="76200" marB="76200" anchor="ctr"/>
                </a:tc>
                <a:extLst>
                  <a:ext uri="{0D108BD9-81ED-4DB2-BD59-A6C34878D82A}">
                    <a16:rowId xmlns:a16="http://schemas.microsoft.com/office/drawing/2014/main" val="1892967055"/>
                  </a:ext>
                </a:extLst>
              </a:tr>
            </a:tbl>
          </a:graphicData>
        </a:graphic>
      </p:graphicFrame>
      <p:graphicFrame>
        <p:nvGraphicFramePr>
          <p:cNvPr id="3" name="Object 2">
            <a:extLst>
              <a:ext uri="{FF2B5EF4-FFF2-40B4-BE49-F238E27FC236}">
                <a16:creationId xmlns:a16="http://schemas.microsoft.com/office/drawing/2014/main" id="{B31BF17B-E279-4A3E-A6B8-07FE4FB76651}"/>
              </a:ext>
            </a:extLst>
          </p:cNvPr>
          <p:cNvGraphicFramePr>
            <a:graphicFrameLocks noChangeAspect="1"/>
          </p:cNvGraphicFramePr>
          <p:nvPr>
            <p:extLst>
              <p:ext uri="{D42A27DB-BD31-4B8C-83A1-F6EECF244321}">
                <p14:modId xmlns:p14="http://schemas.microsoft.com/office/powerpoint/2010/main" val="2208456383"/>
              </p:ext>
            </p:extLst>
          </p:nvPr>
        </p:nvGraphicFramePr>
        <p:xfrm>
          <a:off x="2570163" y="5915025"/>
          <a:ext cx="1162050" cy="514350"/>
        </p:xfrm>
        <a:graphic>
          <a:graphicData uri="http://schemas.openxmlformats.org/presentationml/2006/ole">
            <mc:AlternateContent xmlns:mc="http://schemas.openxmlformats.org/markup-compatibility/2006">
              <mc:Choice xmlns:v="urn:schemas-microsoft-com:vml" Requires="v">
                <p:oleObj spid="_x0000_s2110" name="Packager Shell Object" showAsIcon="1" r:id="rId3" imgW="1162173" imgH="514350" progId="Package">
                  <p:embed/>
                </p:oleObj>
              </mc:Choice>
              <mc:Fallback>
                <p:oleObj name="Packager Shell Object" showAsIcon="1" r:id="rId3" imgW="1162173" imgH="514350" progId="Package">
                  <p:embed/>
                  <p:pic>
                    <p:nvPicPr>
                      <p:cNvPr id="0" name=""/>
                      <p:cNvPicPr/>
                      <p:nvPr/>
                    </p:nvPicPr>
                    <p:blipFill>
                      <a:blip r:embed="rId4"/>
                      <a:stretch>
                        <a:fillRect/>
                      </a:stretch>
                    </p:blipFill>
                    <p:spPr>
                      <a:xfrm>
                        <a:off x="2570163" y="5915025"/>
                        <a:ext cx="1162050" cy="5143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86D7A053-5A71-4F44-BA34-08B24387E1A8}"/>
              </a:ext>
            </a:extLst>
          </p:cNvPr>
          <p:cNvGraphicFramePr>
            <a:graphicFrameLocks noChangeAspect="1"/>
          </p:cNvGraphicFramePr>
          <p:nvPr>
            <p:extLst>
              <p:ext uri="{D42A27DB-BD31-4B8C-83A1-F6EECF244321}">
                <p14:modId xmlns:p14="http://schemas.microsoft.com/office/powerpoint/2010/main" val="3794135774"/>
              </p:ext>
            </p:extLst>
          </p:nvPr>
        </p:nvGraphicFramePr>
        <p:xfrm>
          <a:off x="4580466" y="5899543"/>
          <a:ext cx="914400" cy="771525"/>
        </p:xfrm>
        <a:graphic>
          <a:graphicData uri="http://schemas.openxmlformats.org/presentationml/2006/ole">
            <mc:AlternateContent xmlns:mc="http://schemas.openxmlformats.org/markup-compatibility/2006">
              <mc:Choice xmlns:v="urn:schemas-microsoft-com:vml" Requires="v">
                <p:oleObj spid="_x0000_s2111" name="Packager Shell Object" showAsIcon="1" r:id="rId5" imgW="914400" imgH="771525" progId="Package">
                  <p:embed/>
                </p:oleObj>
              </mc:Choice>
              <mc:Fallback>
                <p:oleObj name="Packager Shell Object" showAsIcon="1" r:id="rId5" imgW="914400" imgH="771525" progId="Package">
                  <p:embed/>
                  <p:pic>
                    <p:nvPicPr>
                      <p:cNvPr id="0" name=""/>
                      <p:cNvPicPr/>
                      <p:nvPr/>
                    </p:nvPicPr>
                    <p:blipFill>
                      <a:blip r:embed="rId6"/>
                      <a:stretch>
                        <a:fillRect/>
                      </a:stretch>
                    </p:blipFill>
                    <p:spPr>
                      <a:xfrm>
                        <a:off x="4580466" y="5899543"/>
                        <a:ext cx="914400" cy="771525"/>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AC269DA6-BBA5-45A0-BAD9-B3AD0933E001}"/>
              </a:ext>
            </a:extLst>
          </p:cNvPr>
          <p:cNvGraphicFramePr>
            <a:graphicFrameLocks noChangeAspect="1"/>
          </p:cNvGraphicFramePr>
          <p:nvPr>
            <p:extLst>
              <p:ext uri="{D42A27DB-BD31-4B8C-83A1-F6EECF244321}">
                <p14:modId xmlns:p14="http://schemas.microsoft.com/office/powerpoint/2010/main" val="1147019551"/>
              </p:ext>
            </p:extLst>
          </p:nvPr>
        </p:nvGraphicFramePr>
        <p:xfrm>
          <a:off x="6984999" y="5890100"/>
          <a:ext cx="762000" cy="514350"/>
        </p:xfrm>
        <a:graphic>
          <a:graphicData uri="http://schemas.openxmlformats.org/presentationml/2006/ole">
            <mc:AlternateContent xmlns:mc="http://schemas.openxmlformats.org/markup-compatibility/2006">
              <mc:Choice xmlns:v="urn:schemas-microsoft-com:vml" Requires="v">
                <p:oleObj spid="_x0000_s2112" name="Packager Shell Object" showAsIcon="1" r:id="rId7" imgW="762058" imgH="514350" progId="Package">
                  <p:embed/>
                </p:oleObj>
              </mc:Choice>
              <mc:Fallback>
                <p:oleObj name="Packager Shell Object" showAsIcon="1" r:id="rId7" imgW="762058" imgH="514350" progId="Package">
                  <p:embed/>
                  <p:pic>
                    <p:nvPicPr>
                      <p:cNvPr id="0" name=""/>
                      <p:cNvPicPr/>
                      <p:nvPr/>
                    </p:nvPicPr>
                    <p:blipFill>
                      <a:blip r:embed="rId8"/>
                      <a:stretch>
                        <a:fillRect/>
                      </a:stretch>
                    </p:blipFill>
                    <p:spPr>
                      <a:xfrm>
                        <a:off x="6984999" y="5890100"/>
                        <a:ext cx="762000" cy="514350"/>
                      </a:xfrm>
                      <a:prstGeom prst="rect">
                        <a:avLst/>
                      </a:prstGeom>
                    </p:spPr>
                  </p:pic>
                </p:oleObj>
              </mc:Fallback>
            </mc:AlternateContent>
          </a:graphicData>
        </a:graphic>
      </p:graphicFrame>
      <p:sp>
        <p:nvSpPr>
          <p:cNvPr id="11" name="Rectangle: Rounded Corners 10">
            <a:extLst>
              <a:ext uri="{FF2B5EF4-FFF2-40B4-BE49-F238E27FC236}">
                <a16:creationId xmlns:a16="http://schemas.microsoft.com/office/drawing/2014/main" id="{75E95645-4A51-40DC-84D1-B70A8E08727F}"/>
              </a:ext>
            </a:extLst>
          </p:cNvPr>
          <p:cNvSpPr/>
          <p:nvPr/>
        </p:nvSpPr>
        <p:spPr>
          <a:xfrm>
            <a:off x="1761067" y="3215736"/>
            <a:ext cx="2302933" cy="26405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Deliverables</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80165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EBC5E1-19AA-449A-A6F4-AA374102AA78}"/>
              </a:ext>
            </a:extLst>
          </p:cNvPr>
          <p:cNvSpPr>
            <a:spLocks noGrp="1"/>
          </p:cNvSpPr>
          <p:nvPr>
            <p:ph type="body" sz="quarter" idx="10"/>
          </p:nvPr>
        </p:nvSpPr>
        <p:spPr/>
        <p:txBody>
          <a:bodyPr/>
          <a:lstStyle/>
          <a:p>
            <a:r>
              <a:rPr lang="en-IN" dirty="0"/>
              <a:t>The YouTube Miner</a:t>
            </a:r>
          </a:p>
        </p:txBody>
      </p:sp>
      <p:sp>
        <p:nvSpPr>
          <p:cNvPr id="4" name="Slide Number Placeholder 3">
            <a:extLst>
              <a:ext uri="{FF2B5EF4-FFF2-40B4-BE49-F238E27FC236}">
                <a16:creationId xmlns:a16="http://schemas.microsoft.com/office/drawing/2014/main" id="{D82B901C-F229-44A4-A8BF-3DDF13A497EE}"/>
              </a:ext>
            </a:extLst>
          </p:cNvPr>
          <p:cNvSpPr>
            <a:spLocks noGrp="1"/>
          </p:cNvSpPr>
          <p:nvPr>
            <p:ph type="sldNum" sz="quarter" idx="15"/>
          </p:nvPr>
        </p:nvSpPr>
        <p:spPr/>
        <p:txBody>
          <a:bodyPr/>
          <a:lstStyle/>
          <a:p>
            <a:fld id="{D6A94BC8-5033-4C8B-8434-02718827CC88}" type="slidenum">
              <a:rPr lang="en-US" smtClean="0"/>
              <a:pPr/>
              <a:t>9</a:t>
            </a:fld>
            <a:endParaRPr lang="en-US" dirty="0"/>
          </a:p>
        </p:txBody>
      </p:sp>
      <p:sp>
        <p:nvSpPr>
          <p:cNvPr id="6" name="TextBox 5">
            <a:extLst>
              <a:ext uri="{FF2B5EF4-FFF2-40B4-BE49-F238E27FC236}">
                <a16:creationId xmlns:a16="http://schemas.microsoft.com/office/drawing/2014/main" id="{E946BD84-57E3-49B3-8610-307D336AA36E}"/>
              </a:ext>
            </a:extLst>
          </p:cNvPr>
          <p:cNvSpPr txBox="1"/>
          <p:nvPr/>
        </p:nvSpPr>
        <p:spPr>
          <a:xfrm>
            <a:off x="287866" y="1464734"/>
            <a:ext cx="11768667" cy="1169551"/>
          </a:xfrm>
          <a:prstGeom prst="rect">
            <a:avLst/>
          </a:prstGeom>
          <a:noFill/>
          <a:ln>
            <a:solidFill>
              <a:schemeClr val="accent1"/>
            </a:solidFill>
          </a:ln>
        </p:spPr>
        <p:txBody>
          <a:bodyPr wrap="square" rtlCol="0">
            <a:spAutoFit/>
          </a:bodyPr>
          <a:lstStyle/>
          <a:p>
            <a:r>
              <a:rPr lang="en-IN" sz="1400" b="1" dirty="0">
                <a:latin typeface="Calibri" panose="020F0502020204030204" pitchFamily="34" charset="0"/>
                <a:ea typeface="Calibri" panose="020F0502020204030204" pitchFamily="34" charset="0"/>
                <a:cs typeface="Calibri" panose="020F0502020204030204" pitchFamily="34" charset="0"/>
              </a:rPr>
              <a:t>The Task:</a:t>
            </a:r>
            <a:r>
              <a:rPr lang="en-IN" sz="1400" dirty="0">
                <a:latin typeface="Calibri" panose="020F0502020204030204" pitchFamily="34" charset="0"/>
                <a:ea typeface="Calibri" panose="020F0502020204030204" pitchFamily="34" charset="0"/>
                <a:cs typeface="Calibri" panose="020F0502020204030204" pitchFamily="34" charset="0"/>
              </a:rPr>
              <a:t> Write a Python script that takes a YouTube URL (e.g., a specific podcast episode), and does three things automatically:</a:t>
            </a:r>
          </a:p>
          <a:p>
            <a:pPr lvl="0"/>
            <a:r>
              <a:rPr lang="en-IN" sz="1400" dirty="0">
                <a:latin typeface="Calibri" panose="020F0502020204030204" pitchFamily="34" charset="0"/>
                <a:ea typeface="Calibri" panose="020F0502020204030204" pitchFamily="34" charset="0"/>
                <a:cs typeface="Calibri" panose="020F0502020204030204" pitchFamily="34" charset="0"/>
              </a:rPr>
              <a:t>Downloads the audio.</a:t>
            </a:r>
          </a:p>
          <a:p>
            <a:pPr lvl="0"/>
            <a:r>
              <a:rPr lang="en-IN" sz="1400" dirty="0">
                <a:latin typeface="Calibri" panose="020F0502020204030204" pitchFamily="34" charset="0"/>
                <a:ea typeface="Calibri" panose="020F0502020204030204" pitchFamily="34" charset="0"/>
                <a:cs typeface="Calibri" panose="020F0502020204030204" pitchFamily="34" charset="0"/>
              </a:rPr>
              <a:t>Uses VAD (Voice Activity Detection) to chop it into clean 30-second chunks (removing silence/music).</a:t>
            </a:r>
          </a:p>
          <a:p>
            <a:pPr lvl="0"/>
            <a:r>
              <a:rPr lang="en-IN" sz="1400" dirty="0">
                <a:latin typeface="Calibri" panose="020F0502020204030204" pitchFamily="34" charset="0"/>
                <a:ea typeface="Calibri" panose="020F0502020204030204" pitchFamily="34" charset="0"/>
                <a:cs typeface="Calibri" panose="020F0502020204030204" pitchFamily="34" charset="0"/>
              </a:rPr>
              <a:t>Transcribes one chunk using a distinct Open Source model (like Whisper-Tiny) and compares it to the YouTube auto-captions.</a:t>
            </a:r>
          </a:p>
          <a:p>
            <a:pPr lvl="0"/>
            <a:r>
              <a:rPr lang="en-IN" sz="1400" b="1" dirty="0">
                <a:latin typeface="Calibri" panose="020F0502020204030204" pitchFamily="34" charset="0"/>
                <a:ea typeface="Calibri" panose="020F0502020204030204" pitchFamily="34" charset="0"/>
                <a:cs typeface="Calibri" panose="020F0502020204030204" pitchFamily="34" charset="0"/>
              </a:rPr>
              <a:t>The Constraint:</a:t>
            </a:r>
            <a:r>
              <a:rPr lang="en-IN" sz="1400" dirty="0">
                <a:latin typeface="Calibri" panose="020F0502020204030204" pitchFamily="34" charset="0"/>
                <a:ea typeface="Calibri" panose="020F0502020204030204" pitchFamily="34" charset="0"/>
                <a:cs typeface="Calibri" panose="020F0502020204030204" pitchFamily="34" charset="0"/>
              </a:rPr>
              <a:t> No paid APIs. Use open-source libraries ( </a:t>
            </a:r>
            <a:r>
              <a:rPr lang="en-IN" sz="1400" dirty="0" err="1">
                <a:latin typeface="Calibri" panose="020F0502020204030204" pitchFamily="34" charset="0"/>
                <a:ea typeface="Calibri" panose="020F0502020204030204" pitchFamily="34" charset="0"/>
                <a:cs typeface="Calibri" panose="020F0502020204030204" pitchFamily="34" charset="0"/>
              </a:rPr>
              <a:t>yt-dlp</a:t>
            </a:r>
            <a:r>
              <a:rPr lang="en-IN" sz="1400" dirty="0">
                <a:latin typeface="Calibri" panose="020F0502020204030204" pitchFamily="34" charset="0"/>
                <a:ea typeface="Calibri" panose="020F0502020204030204" pitchFamily="34" charset="0"/>
                <a:cs typeface="Calibri" panose="020F0502020204030204" pitchFamily="34" charset="0"/>
              </a:rPr>
              <a:t>, </a:t>
            </a:r>
            <a:r>
              <a:rPr lang="en-IN" sz="1400" dirty="0" err="1">
                <a:latin typeface="Calibri" panose="020F0502020204030204" pitchFamily="34" charset="0"/>
                <a:ea typeface="Calibri" panose="020F0502020204030204" pitchFamily="34" charset="0"/>
                <a:cs typeface="Calibri" panose="020F0502020204030204" pitchFamily="34" charset="0"/>
              </a:rPr>
              <a:t>pyannote</a:t>
            </a:r>
            <a:r>
              <a:rPr lang="en-IN" sz="1400" dirty="0">
                <a:latin typeface="Calibri" panose="020F0502020204030204" pitchFamily="34" charset="0"/>
                <a:ea typeface="Calibri" panose="020F0502020204030204" pitchFamily="34" charset="0"/>
                <a:cs typeface="Calibri" panose="020F0502020204030204" pitchFamily="34" charset="0"/>
              </a:rPr>
              <a:t>, faster-whisper).</a:t>
            </a:r>
          </a:p>
        </p:txBody>
      </p:sp>
      <p:sp>
        <p:nvSpPr>
          <p:cNvPr id="8" name="Rectangle 1">
            <a:extLst>
              <a:ext uri="{FF2B5EF4-FFF2-40B4-BE49-F238E27FC236}">
                <a16:creationId xmlns:a16="http://schemas.microsoft.com/office/drawing/2014/main" id="{35D8DC3B-9C45-41F0-B2E1-446BE2D6B636}"/>
              </a:ext>
            </a:extLst>
          </p:cNvPr>
          <p:cNvSpPr>
            <a:spLocks noGrp="1" noChangeArrowheads="1"/>
          </p:cNvSpPr>
          <p:nvPr>
            <p:ph type="body" sz="quarter" idx="12"/>
          </p:nvPr>
        </p:nvSpPr>
        <p:spPr bwMode="auto">
          <a:xfrm>
            <a:off x="203887" y="3843702"/>
            <a:ext cx="11852646" cy="224676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1. Ingestion Layer (</a:t>
            </a:r>
            <a:r>
              <a:rPr lang="en-US" altLang="en-US" sz="1400" b="1" dirty="0" err="1">
                <a:ea typeface="Calibri" panose="020F0502020204030204" pitchFamily="34" charset="0"/>
                <a:cs typeface="Calibri" panose="020F0502020204030204" pitchFamily="34" charset="0"/>
              </a:rPr>
              <a:t>yt-dlp</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Acts as the entry point. It fetches the raw audio stream and official subtitle data (auto-captions) from the provided YouTube URL. The audio is then converted into a high-fidelity WAV format for processing.</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2. Segmentation Layer (</a:t>
            </a:r>
            <a:r>
              <a:rPr lang="en-US" altLang="en-US" sz="1400" b="1" dirty="0" err="1">
                <a:ea typeface="Calibri" panose="020F0502020204030204" pitchFamily="34" charset="0"/>
                <a:cs typeface="Calibri" panose="020F0502020204030204" pitchFamily="34" charset="0"/>
              </a:rPr>
              <a:t>Pydub</a:t>
            </a:r>
            <a:r>
              <a:rPr lang="en-US" altLang="en-US" sz="1400" b="1" dirty="0">
                <a:ea typeface="Calibri" panose="020F0502020204030204" pitchFamily="34" charset="0"/>
                <a:cs typeface="Calibri" panose="020F0502020204030204" pitchFamily="34" charset="0"/>
              </a:rPr>
              <a:t> &amp; </a:t>
            </a:r>
            <a:r>
              <a:rPr lang="en-US" altLang="en-US" sz="1400" b="1" dirty="0" err="1">
                <a:ea typeface="Calibri" panose="020F0502020204030204" pitchFamily="34" charset="0"/>
                <a:cs typeface="Calibri" panose="020F0502020204030204" pitchFamily="34" charset="0"/>
              </a:rPr>
              <a:t>FFmpeg</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The "Slicer." It takes the raw audio file and cuts it into a clean, 30-second fragment. This layer ensures that the system focuses only on a specific, manageable chunk of speech as requested by the task.</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3. Intelligence Layer (Faster-Whisper):</a:t>
            </a:r>
            <a:r>
              <a:rPr lang="en-US" altLang="en-US" sz="1400" dirty="0">
                <a:ea typeface="Calibri" panose="020F0502020204030204" pitchFamily="34" charset="0"/>
                <a:cs typeface="Calibri" panose="020F0502020204030204" pitchFamily="34" charset="0"/>
              </a:rPr>
              <a:t> The "Brain." This local open-source AI model runs Voice Activity Detection (VAD) to ignore silence and background noise. It transforms the 30-second audio fragment into a structured text script with proper punctuation and capitalization.</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4. Parsing Layer (VTT Cleaner):</a:t>
            </a:r>
            <a:r>
              <a:rPr lang="en-US" altLang="en-US" sz="1400" dirty="0">
                <a:ea typeface="Calibri" panose="020F0502020204030204" pitchFamily="34" charset="0"/>
                <a:cs typeface="Calibri" panose="020F0502020204030204" pitchFamily="34" charset="0"/>
              </a:rPr>
              <a:t> Acts as the "Logic Controller." It parses the downloaded YouTube .</a:t>
            </a:r>
            <a:r>
              <a:rPr lang="en-US" altLang="en-US" sz="1400" dirty="0" err="1">
                <a:ea typeface="Calibri" panose="020F0502020204030204" pitchFamily="34" charset="0"/>
                <a:cs typeface="Calibri" panose="020F0502020204030204" pitchFamily="34" charset="0"/>
              </a:rPr>
              <a:t>vtt</a:t>
            </a:r>
            <a:r>
              <a:rPr lang="en-US" altLang="en-US" sz="1400" dirty="0">
                <a:ea typeface="Calibri" panose="020F0502020204030204" pitchFamily="34" charset="0"/>
                <a:cs typeface="Calibri" panose="020F0502020204030204" pitchFamily="34" charset="0"/>
              </a:rPr>
              <a:t> file, stripping away technical metadata, headers, and timestamps to leave only the raw spoken text for a fair comparison.</a:t>
            </a:r>
          </a:p>
          <a:p>
            <a:pPr marL="0" lvl="0" indent="0" eaLnBrk="0" fontAlgn="base" hangingPunct="0">
              <a:spcBef>
                <a:spcPct val="0"/>
              </a:spcBef>
              <a:spcAft>
                <a:spcPct val="0"/>
              </a:spcAft>
              <a:buNone/>
            </a:pPr>
            <a:r>
              <a:rPr lang="en-US" altLang="en-US" sz="1400" b="1" dirty="0">
                <a:ea typeface="Calibri" panose="020F0502020204030204" pitchFamily="34" charset="0"/>
                <a:cs typeface="Calibri" panose="020F0502020204030204" pitchFamily="34" charset="0"/>
              </a:rPr>
              <a:t>5. Evaluation Layer (</a:t>
            </a:r>
            <a:r>
              <a:rPr lang="en-US" altLang="en-US" sz="1400" b="1" dirty="0" err="1">
                <a:ea typeface="Calibri" panose="020F0502020204030204" pitchFamily="34" charset="0"/>
                <a:cs typeface="Calibri" panose="020F0502020204030204" pitchFamily="34" charset="0"/>
              </a:rPr>
              <a:t>Difflib</a:t>
            </a:r>
            <a:r>
              <a:rPr lang="en-US" altLang="en-US" sz="1400" b="1" dirty="0">
                <a:ea typeface="Calibri" panose="020F0502020204030204" pitchFamily="34" charset="0"/>
                <a:cs typeface="Calibri" panose="020F0502020204030204" pitchFamily="34" charset="0"/>
              </a:rPr>
              <a:t>):</a:t>
            </a:r>
            <a:r>
              <a:rPr lang="en-US" altLang="en-US" sz="1400" dirty="0">
                <a:ea typeface="Calibri" panose="020F0502020204030204" pitchFamily="34" charset="0"/>
                <a:cs typeface="Calibri" panose="020F0502020204030204" pitchFamily="34" charset="0"/>
              </a:rPr>
              <a:t> The "Validator." It performs a side-by-side comparison between the AI-generated text and the official YouTube captions. It calculates a similarity score and generates a professional HTML visual report highlighting the differences.</a:t>
            </a:r>
          </a:p>
        </p:txBody>
      </p:sp>
      <p:sp>
        <p:nvSpPr>
          <p:cNvPr id="9" name="Rectangle: Rounded Corners 8">
            <a:extLst>
              <a:ext uri="{FF2B5EF4-FFF2-40B4-BE49-F238E27FC236}">
                <a16:creationId xmlns:a16="http://schemas.microsoft.com/office/drawing/2014/main" id="{B67965A9-A2AB-4712-9E8A-1571FB552A02}"/>
              </a:ext>
            </a:extLst>
          </p:cNvPr>
          <p:cNvSpPr/>
          <p:nvPr/>
        </p:nvSpPr>
        <p:spPr>
          <a:xfrm>
            <a:off x="203887" y="3566229"/>
            <a:ext cx="2809901" cy="27747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High-Level Program Flow</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
        <p:nvSpPr>
          <p:cNvPr id="11" name="Rectangle: Rounded Corners 10">
            <a:extLst>
              <a:ext uri="{FF2B5EF4-FFF2-40B4-BE49-F238E27FC236}">
                <a16:creationId xmlns:a16="http://schemas.microsoft.com/office/drawing/2014/main" id="{FC540339-1443-4D8C-B0E9-FD051B55F28C}"/>
              </a:ext>
            </a:extLst>
          </p:cNvPr>
          <p:cNvSpPr/>
          <p:nvPr/>
        </p:nvSpPr>
        <p:spPr>
          <a:xfrm>
            <a:off x="287866" y="1168400"/>
            <a:ext cx="2302933" cy="29633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latin typeface="Calibri" panose="020F0502020204030204" pitchFamily="34" charset="0"/>
                <a:ea typeface="Calibri" panose="020F0502020204030204" pitchFamily="34" charset="0"/>
                <a:cs typeface="Calibri" panose="020F0502020204030204" pitchFamily="34" charset="0"/>
              </a:rPr>
              <a:t>Objective</a:t>
            </a:r>
            <a:endParaRPr lang="en-IN" sz="1600" b="1"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83105894"/>
      </p:ext>
    </p:extLst>
  </p:cSld>
  <p:clrMapOvr>
    <a:masterClrMapping/>
  </p:clrMapOvr>
</p:sld>
</file>

<file path=ppt/theme/theme1.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2.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3.xml><?xml version="1.0" encoding="utf-8"?>
<a:theme xmlns:a="http://schemas.openxmlformats.org/drawingml/2006/main" name="JioBlue">
  <a:themeElements>
    <a:clrScheme name="Custom 1">
      <a:dk1>
        <a:srgbClr val="000000"/>
      </a:dk1>
      <a:lt1>
        <a:sysClr val="window" lastClr="FFFFFF"/>
      </a:lt1>
      <a:dk2>
        <a:srgbClr val="1F497D"/>
      </a:dk2>
      <a:lt2>
        <a:srgbClr val="EEECE1"/>
      </a:lt2>
      <a:accent1>
        <a:srgbClr val="008ED3"/>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JioFontStyle">
      <a:majorFont>
        <a:latin typeface="Helvetica Neue Bold"/>
        <a:ea typeface=""/>
        <a:cs typeface=""/>
      </a:majorFont>
      <a:minorFont>
        <a:latin typeface="Helvetica Neu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8FE17F64-C639-4DE3-B98C-793DB5077819}" vid="{4F6A9666-AC55-4584-9F17-E128D745920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872A23F3F79F947AC71B478C5DE0970" ma:contentTypeVersion="15" ma:contentTypeDescription="Create a new document." ma:contentTypeScope="" ma:versionID="2aa2421c0d9eba03e88885d83ff0d206">
  <xsd:schema xmlns:xsd="http://www.w3.org/2001/XMLSchema" xmlns:xs="http://www.w3.org/2001/XMLSchema" xmlns:p="http://schemas.microsoft.com/office/2006/metadata/properties" xmlns:ns3="d8ab26b9-2d62-4e3d-aaf8-7b17f7159fe3" xmlns:ns4="9d2f532f-1730-4d07-bb75-a2e6d1a20dd3" targetNamespace="http://schemas.microsoft.com/office/2006/metadata/properties" ma:root="true" ma:fieldsID="66666dd46c7e179f69ea1c28ebfa1e40" ns3:_="" ns4:_="">
    <xsd:import namespace="d8ab26b9-2d62-4e3d-aaf8-7b17f7159fe3"/>
    <xsd:import namespace="9d2f532f-1730-4d07-bb75-a2e6d1a20dd3"/>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8ab26b9-2d62-4e3d-aaf8-7b17f7159f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18" nillable="true" ma:displayName="MediaLengthInSeconds" ma:hidden="true" ma:internalName="MediaLengthInSeconds" ma:readOnly="true">
      <xsd:simpleType>
        <xsd:restriction base="dms:Unknown"/>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9d2f532f-1730-4d07-bb75-a2e6d1a20dd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d8ab26b9-2d62-4e3d-aaf8-7b17f7159fe3" xsi:nil="true"/>
  </documentManagement>
</p:properties>
</file>

<file path=customXml/itemProps1.xml><?xml version="1.0" encoding="utf-8"?>
<ds:datastoreItem xmlns:ds="http://schemas.openxmlformats.org/officeDocument/2006/customXml" ds:itemID="{3F978B8D-A985-49CD-8D5B-7BC73246C6F8}">
  <ds:schemaRefs>
    <ds:schemaRef ds:uri="9d2f532f-1730-4d07-bb75-a2e6d1a20dd3"/>
    <ds:schemaRef ds:uri="d8ab26b9-2d62-4e3d-aaf8-7b17f7159fe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C1486D8-3DA1-4F80-AAA1-C035F2C5982B}">
  <ds:schemaRefs>
    <ds:schemaRef ds:uri="http://schemas.microsoft.com/sharepoint/v3/contenttype/forms"/>
  </ds:schemaRefs>
</ds:datastoreItem>
</file>

<file path=customXml/itemProps3.xml><?xml version="1.0" encoding="utf-8"?>
<ds:datastoreItem xmlns:ds="http://schemas.openxmlformats.org/officeDocument/2006/customXml" ds:itemID="{935CF985-F1A7-4B82-A80E-D8C1F87A63E2}">
  <ds:schemaRefs>
    <ds:schemaRef ds:uri="http://schemas.openxmlformats.org/package/2006/metadata/core-properties"/>
    <ds:schemaRef ds:uri="http://www.w3.org/XML/1998/namespace"/>
    <ds:schemaRef ds:uri="http://schemas.microsoft.com/office/infopath/2007/PartnerControls"/>
    <ds:schemaRef ds:uri="http://schemas.microsoft.com/office/2006/metadata/properties"/>
    <ds:schemaRef ds:uri="9d2f532f-1730-4d07-bb75-a2e6d1a20dd3"/>
    <ds:schemaRef ds:uri="http://schemas.microsoft.com/office/2006/documentManagement/types"/>
    <ds:schemaRef ds:uri="d8ab26b9-2d62-4e3d-aaf8-7b17f7159fe3"/>
    <ds:schemaRef ds:uri="http://purl.org/dc/dcmitype/"/>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JIO-Blank-DarkBlue</Template>
  <TotalTime>2930</TotalTime>
  <Words>2895</Words>
  <Application>Microsoft Office PowerPoint</Application>
  <PresentationFormat>Widescreen</PresentationFormat>
  <Paragraphs>307</Paragraphs>
  <Slides>18</Slides>
  <Notes>0</Notes>
  <HiddenSlides>0</HiddenSlides>
  <MMClips>2</MMClips>
  <ScaleCrop>false</ScaleCrop>
  <HeadingPairs>
    <vt:vector size="8" baseType="variant">
      <vt:variant>
        <vt:lpstr>Fonts Used</vt:lpstr>
      </vt:variant>
      <vt:variant>
        <vt:i4>6</vt:i4>
      </vt:variant>
      <vt:variant>
        <vt:lpstr>Theme</vt:lpstr>
      </vt:variant>
      <vt:variant>
        <vt:i4>3</vt:i4>
      </vt:variant>
      <vt:variant>
        <vt:lpstr>Embedded OLE Servers</vt:lpstr>
      </vt:variant>
      <vt:variant>
        <vt:i4>2</vt:i4>
      </vt:variant>
      <vt:variant>
        <vt:lpstr>Slide Titles</vt:lpstr>
      </vt:variant>
      <vt:variant>
        <vt:i4>18</vt:i4>
      </vt:variant>
    </vt:vector>
  </HeadingPairs>
  <TitlesOfParts>
    <vt:vector size="29" baseType="lpstr">
      <vt:lpstr>Arial</vt:lpstr>
      <vt:lpstr>Calibri</vt:lpstr>
      <vt:lpstr>Calibri Light</vt:lpstr>
      <vt:lpstr>Helvetica Neue</vt:lpstr>
      <vt:lpstr>Helvetica Neue Bold</vt:lpstr>
      <vt:lpstr>Helvetica Neue Light</vt:lpstr>
      <vt:lpstr>JioBlue</vt:lpstr>
      <vt:lpstr>JioBlue</vt:lpstr>
      <vt:lpstr>JioBlue</vt:lpstr>
      <vt:lpstr>Document</vt:lpstr>
      <vt:lpstr>Packager Shell Object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RIL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Ramanathan.A@ril.com</dc:creator>
  <cp:lastModifiedBy>Venkata Chicha</cp:lastModifiedBy>
  <cp:revision>104</cp:revision>
  <cp:lastPrinted>2023-12-13T13:18:26Z</cp:lastPrinted>
  <dcterms:created xsi:type="dcterms:W3CDTF">2018-06-18T06:43:21Z</dcterms:created>
  <dcterms:modified xsi:type="dcterms:W3CDTF">2026-01-06T09:33:03Z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0x0101005872A23F3F79F947AC71B478C5DE0970</vt:lpwstr>
  </property>
</Properties>
</file>